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53"/>
  </p:notesMasterIdLst>
  <p:handoutMasterIdLst>
    <p:handoutMasterId r:id="rId54"/>
  </p:handoutMasterIdLst>
  <p:sldIdLst>
    <p:sldId id="301" r:id="rId3"/>
    <p:sldId id="307" r:id="rId4"/>
    <p:sldId id="308" r:id="rId5"/>
    <p:sldId id="354" r:id="rId6"/>
    <p:sldId id="309" r:id="rId7"/>
    <p:sldId id="355" r:id="rId8"/>
    <p:sldId id="310" r:id="rId9"/>
    <p:sldId id="311" r:id="rId10"/>
    <p:sldId id="312" r:id="rId11"/>
    <p:sldId id="313" r:id="rId12"/>
    <p:sldId id="314" r:id="rId13"/>
    <p:sldId id="315" r:id="rId14"/>
    <p:sldId id="356" r:id="rId15"/>
    <p:sldId id="316" r:id="rId16"/>
    <p:sldId id="357" r:id="rId17"/>
    <p:sldId id="317" r:id="rId18"/>
    <p:sldId id="358" r:id="rId19"/>
    <p:sldId id="318" r:id="rId20"/>
    <p:sldId id="359" r:id="rId21"/>
    <p:sldId id="319" r:id="rId22"/>
    <p:sldId id="320" r:id="rId23"/>
    <p:sldId id="321" r:id="rId24"/>
    <p:sldId id="322" r:id="rId25"/>
    <p:sldId id="352" r:id="rId26"/>
    <p:sldId id="324" r:id="rId27"/>
    <p:sldId id="351" r:id="rId28"/>
    <p:sldId id="325" r:id="rId29"/>
    <p:sldId id="326" r:id="rId30"/>
    <p:sldId id="327" r:id="rId31"/>
    <p:sldId id="328" r:id="rId32"/>
    <p:sldId id="329" r:id="rId33"/>
    <p:sldId id="330" r:id="rId34"/>
    <p:sldId id="331" r:id="rId35"/>
    <p:sldId id="332" r:id="rId36"/>
    <p:sldId id="333" r:id="rId37"/>
    <p:sldId id="334" r:id="rId38"/>
    <p:sldId id="335" r:id="rId39"/>
    <p:sldId id="336" r:id="rId40"/>
    <p:sldId id="337" r:id="rId41"/>
    <p:sldId id="338" r:id="rId42"/>
    <p:sldId id="339" r:id="rId43"/>
    <p:sldId id="340" r:id="rId44"/>
    <p:sldId id="341" r:id="rId45"/>
    <p:sldId id="342" r:id="rId46"/>
    <p:sldId id="353" r:id="rId47"/>
    <p:sldId id="343" r:id="rId48"/>
    <p:sldId id="344" r:id="rId49"/>
    <p:sldId id="350" r:id="rId50"/>
    <p:sldId id="345" r:id="rId51"/>
    <p:sldId id="346" r:id="rId52"/>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effrey Holcomb" initials="" lastIdx="3" clrIdx="0"/>
  <p:cmAuthor id="1" name="Ruchi Sachdev" initials="" lastIdx="8" clrIdx="1"/>
  <p:cmAuthor id="2" name="Sarah Reusché" initials="" lastIdx="13" clrIdx="2"/>
  <p:cmAuthor id="3" name="Nitin Shankar" initials="" lastIdx="6" clrIdx="3"/>
  <p:cmAuthor id="4" name="Kristen Flathman" initials="" lastIdx="1" clrIdx="4"/>
  <p:cmAuthor id="5" name="Ben Schroeter" initials=""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28" autoAdjust="0"/>
    <p:restoredTop sz="94364" autoAdjust="0"/>
  </p:normalViewPr>
  <p:slideViewPr>
    <p:cSldViewPr snapToGrid="0" snapToObjects="1">
      <p:cViewPr varScale="1">
        <p:scale>
          <a:sx n="60" d="100"/>
          <a:sy n="60" d="100"/>
        </p:scale>
        <p:origin x="1336" y="48"/>
      </p:cViewPr>
      <p:guideLst>
        <p:guide orient="horz" pos="2160"/>
        <p:guide pos="2880"/>
      </p:guideLst>
    </p:cSldViewPr>
  </p:slideViewPr>
  <p:outlineViewPr>
    <p:cViewPr>
      <p:scale>
        <a:sx n="33" d="100"/>
        <a:sy n="33" d="100"/>
      </p:scale>
      <p:origin x="0" y="-42144"/>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commentAuthors" Target="commentAuthor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viewProps" Target="viewProp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11/9/2025</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jpg>
</file>

<file path=ppt/media/image20.wmf>
</file>

<file path=ppt/media/image25.wmf>
</file>

<file path=ppt/media/image26.wmf>
</file>

<file path=ppt/media/image27.wmf>
</file>

<file path=ppt/media/image28.wmf>
</file>

<file path=ppt/media/image29.wmf>
</file>

<file path=ppt/media/image3.png>
</file>

<file path=ppt/media/image30.wmf>
</file>

<file path=ppt/media/image4.png>
</file>

<file path=ppt/media/image5.png>
</file>

<file path=ppt/media/image6.png>
</file>

<file path=ppt/media/image7.png>
</file>

<file path=ppt/media/image8.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99114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7254536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1461762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80" name="Shape 80"/>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1" name="Shape 81"/>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2" name="Shape 82"/>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11/9/2025</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238833626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11/9/2025</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595394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11/9/2025</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p:cNvSpPr>
            <a:spLocks noGrp="1"/>
          </p:cNvSpPr>
          <p:nvPr>
            <p:ph sz="quarter" idx="15"/>
          </p:nvPr>
        </p:nvSpPr>
        <p:spPr>
          <a:xfrm>
            <a:off x="457200" y="3733800"/>
            <a:ext cx="3505200" cy="914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p:cNvSpPr>
            <a:spLocks noGrp="1"/>
          </p:cNvSpPr>
          <p:nvPr>
            <p:ph sz="quarter" idx="16"/>
          </p:nvPr>
        </p:nvSpPr>
        <p:spPr>
          <a:xfrm>
            <a:off x="4343400" y="3733800"/>
            <a:ext cx="3886200" cy="990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Content Placeholder 13"/>
          <p:cNvSpPr>
            <a:spLocks noGrp="1"/>
          </p:cNvSpPr>
          <p:nvPr>
            <p:ph sz="quarter" idx="17"/>
          </p:nvPr>
        </p:nvSpPr>
        <p:spPr>
          <a:xfrm>
            <a:off x="457200" y="4876800"/>
            <a:ext cx="3505200" cy="990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102230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Tree>
    <p:extLst>
      <p:ext uri="{BB962C8B-B14F-4D97-AF65-F5344CB8AC3E}">
        <p14:creationId xmlns:p14="http://schemas.microsoft.com/office/powerpoint/2010/main" val="30688579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p>
            <a:endParaRPr lang="en-US" dirty="0"/>
          </a:p>
        </p:txBody>
      </p:sp>
      <p:sp>
        <p:nvSpPr>
          <p:cNvPr id="3" name="Date Placeholder 2"/>
          <p:cNvSpPr>
            <a:spLocks noGrp="1"/>
          </p:cNvSpPr>
          <p:nvPr>
            <p:ph type="dt" idx="1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900" b="0" i="0" u="none" strike="noStrike" cap="none" smtClean="0">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5231649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a:p>
            <a:pPr lvl="1"/>
            <a:endParaRPr lang="en-IN" dirty="0"/>
          </a:p>
          <a:p>
            <a:pPr lvl="2"/>
            <a:endParaRPr lang="en-IN"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3428980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lIns="91425" tIns="91425" rIns="91425" bIns="91425" anchor="t" anchorCtr="0"/>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9"/>
          </p:nvPr>
        </p:nvSpPr>
        <p:spPr>
          <a:xfrm>
            <a:off x="3657601" y="6418263"/>
            <a:ext cx="479834" cy="2984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p:cNvSpPr>
            <a:spLocks noGrp="1"/>
          </p:cNvSpPr>
          <p:nvPr>
            <p:ph sz="quarter" idx="20"/>
          </p:nvPr>
        </p:nvSpPr>
        <p:spPr>
          <a:xfrm>
            <a:off x="5503863" y="6418263"/>
            <a:ext cx="453317"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3"/>
          <p:cNvSpPr>
            <a:spLocks noGrp="1"/>
          </p:cNvSpPr>
          <p:nvPr>
            <p:ph sz="quarter" idx="21"/>
          </p:nvPr>
        </p:nvSpPr>
        <p:spPr>
          <a:xfrm>
            <a:off x="7200900" y="6418263"/>
            <a:ext cx="576027"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22"/>
          </p:nvPr>
        </p:nvSpPr>
        <p:spPr>
          <a:xfrm flipH="1">
            <a:off x="7976101" y="6418263"/>
            <a:ext cx="778599"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44794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6.xml"/><Relationship Id="rId1" Type="http://schemas.openxmlformats.org/officeDocument/2006/relationships/slideLayout" Target="../slideLayouts/slideLayout15.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16">
            <a:alphaModFix/>
          </a:blip>
          <a:srcRect/>
          <a:stretch/>
        </p:blipFill>
        <p:spPr>
          <a:xfrm>
            <a:off x="443972" y="6429709"/>
            <a:ext cx="917999" cy="279914"/>
          </a:xfrm>
          <a:prstGeom prst="rect">
            <a:avLst/>
          </a:prstGeom>
          <a:noFill/>
          <a:ln>
            <a:noFill/>
          </a:ln>
        </p:spPr>
      </p:pic>
      <p:sp>
        <p:nvSpPr>
          <p:cNvPr id="16" name="Text Placeholder 5"/>
          <p:cNvSpPr txBox="1">
            <a:spLocks/>
          </p:cNvSpPr>
          <p:nvPr userDrawn="1"/>
        </p:nvSpPr>
        <p:spPr>
          <a:xfrm>
            <a:off x="2743200" y="6474315"/>
            <a:ext cx="6077663" cy="229382"/>
          </a:xfrm>
          <a:prstGeom prst="rect">
            <a:avLst/>
          </a:prstGeom>
        </p:spPr>
        <p:txBody>
          <a:bodyPr anchor="ctr"/>
          <a:lst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2019 Pearson Education, Ltd.</a:t>
            </a: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49" r:id="rId3"/>
    <p:sldLayoutId id="2147483668" r:id="rId4"/>
    <p:sldLayoutId id="2147483669" r:id="rId5"/>
    <p:sldLayoutId id="2147483651" r:id="rId6"/>
    <p:sldLayoutId id="2147483654" r:id="rId7"/>
    <p:sldLayoutId id="2147483655" r:id="rId8"/>
    <p:sldLayoutId id="2147483656" r:id="rId9"/>
    <p:sldLayoutId id="2147483667" r:id="rId10"/>
    <p:sldLayoutId id="2147483657" r:id="rId11"/>
    <p:sldLayoutId id="2147483673" r:id="rId12"/>
    <p:sldLayoutId id="2147483678" r:id="rId13"/>
    <p:sldLayoutId id="2147483681"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pic>
        <p:nvPicPr>
          <p:cNvPr id="15" name="Shape 15" descr="Pearson Logo"/>
          <p:cNvPicPr preferRelativeResize="0"/>
          <p:nvPr/>
        </p:nvPicPr>
        <p:blipFill rotWithShape="1">
          <a:blip r:embed="rId4">
            <a:alphaModFix/>
          </a:blip>
          <a:srcRect/>
          <a:stretch/>
        </p:blipFill>
        <p:spPr>
          <a:xfrm>
            <a:off x="443972" y="6429709"/>
            <a:ext cx="917999" cy="279914"/>
          </a:xfrm>
          <a:prstGeom prst="rect">
            <a:avLst/>
          </a:prstGeom>
          <a:noFill/>
          <a:ln>
            <a:noFill/>
          </a:ln>
        </p:spPr>
      </p:pic>
    </p:spTree>
    <p:extLst>
      <p:ext uri="{BB962C8B-B14F-4D97-AF65-F5344CB8AC3E}">
        <p14:creationId xmlns:p14="http://schemas.microsoft.com/office/powerpoint/2010/main" val="200283969"/>
      </p:ext>
    </p:extLst>
  </p:cSld>
  <p:clrMap bg1="lt1" tx1="dk1" bg2="dk2" tx2="lt2" accent1="accent1" accent2="accent2" accent3="accent3" accent4="accent4" accent5="accent5" accent6="accent6" hlink="hlink" folHlink="folHlink"/>
  <p:sldLayoutIdLst>
    <p:sldLayoutId id="2147483664" r:id="rId1"/>
    <p:sldLayoutId id="214748369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255588" marR="0" lvl="0" indent="-25603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8" Type="http://schemas.openxmlformats.org/officeDocument/2006/relationships/image" Target="../media/image12.wmf"/><Relationship Id="rId3" Type="http://schemas.openxmlformats.org/officeDocument/2006/relationships/oleObject" Target="../embeddings/oleObject2.bin"/><Relationship Id="rId7" Type="http://schemas.openxmlformats.org/officeDocument/2006/relationships/oleObject" Target="../embeddings/oleObject4.bin"/><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1.wmf"/><Relationship Id="rId5" Type="http://schemas.openxmlformats.org/officeDocument/2006/relationships/oleObject" Target="../embeddings/oleObject3.bin"/><Relationship Id="rId10" Type="http://schemas.openxmlformats.org/officeDocument/2006/relationships/image" Target="../media/image13.wmf"/><Relationship Id="rId4" Type="http://schemas.openxmlformats.org/officeDocument/2006/relationships/image" Target="../media/image10.wmf"/><Relationship Id="rId9" Type="http://schemas.openxmlformats.org/officeDocument/2006/relationships/oleObject" Target="../embeddings/oleObject5.bin"/></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8" Type="http://schemas.openxmlformats.org/officeDocument/2006/relationships/oleObject" Target="../embeddings/oleObject9.bin"/><Relationship Id="rId13" Type="http://schemas.openxmlformats.org/officeDocument/2006/relationships/image" Target="../media/image19.wmf"/><Relationship Id="rId3" Type="http://schemas.openxmlformats.org/officeDocument/2006/relationships/image" Target="../media/image14.wmf"/><Relationship Id="rId7" Type="http://schemas.openxmlformats.org/officeDocument/2006/relationships/image" Target="../media/image16.wmf"/><Relationship Id="rId12" Type="http://schemas.openxmlformats.org/officeDocument/2006/relationships/oleObject" Target="../embeddings/oleObject11.bin"/><Relationship Id="rId2" Type="http://schemas.openxmlformats.org/officeDocument/2006/relationships/oleObject" Target="../embeddings/oleObject6.bin"/><Relationship Id="rId1" Type="http://schemas.openxmlformats.org/officeDocument/2006/relationships/slideLayout" Target="../slideLayouts/slideLayout3.xml"/><Relationship Id="rId6" Type="http://schemas.openxmlformats.org/officeDocument/2006/relationships/oleObject" Target="../embeddings/oleObject8.bin"/><Relationship Id="rId11" Type="http://schemas.openxmlformats.org/officeDocument/2006/relationships/image" Target="../media/image18.wmf"/><Relationship Id="rId5" Type="http://schemas.openxmlformats.org/officeDocument/2006/relationships/image" Target="../media/image15.wmf"/><Relationship Id="rId15" Type="http://schemas.openxmlformats.org/officeDocument/2006/relationships/image" Target="../media/image20.wmf"/><Relationship Id="rId10" Type="http://schemas.openxmlformats.org/officeDocument/2006/relationships/oleObject" Target="../embeddings/oleObject10.bin"/><Relationship Id="rId4" Type="http://schemas.openxmlformats.org/officeDocument/2006/relationships/oleObject" Target="../embeddings/oleObject7.bin"/><Relationship Id="rId9" Type="http://schemas.openxmlformats.org/officeDocument/2006/relationships/image" Target="../media/image17.wmf"/><Relationship Id="rId14" Type="http://schemas.openxmlformats.org/officeDocument/2006/relationships/oleObject" Target="../embeddings/oleObject12.bin"/></Relationships>
</file>

<file path=ppt/slides/_rels/slide3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oleObject" Target="../embeddings/oleObject13.bin"/><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8" Type="http://schemas.openxmlformats.org/officeDocument/2006/relationships/oleObject" Target="../embeddings/oleObject17.bin"/><Relationship Id="rId3" Type="http://schemas.openxmlformats.org/officeDocument/2006/relationships/image" Target="../media/image26.wmf"/><Relationship Id="rId7" Type="http://schemas.openxmlformats.org/officeDocument/2006/relationships/image" Target="../media/image28.wmf"/><Relationship Id="rId2" Type="http://schemas.openxmlformats.org/officeDocument/2006/relationships/oleObject" Target="../embeddings/oleObject14.bin"/><Relationship Id="rId1" Type="http://schemas.openxmlformats.org/officeDocument/2006/relationships/slideLayout" Target="../slideLayouts/slideLayout5.xml"/><Relationship Id="rId6" Type="http://schemas.openxmlformats.org/officeDocument/2006/relationships/oleObject" Target="../embeddings/oleObject16.bin"/><Relationship Id="rId11" Type="http://schemas.openxmlformats.org/officeDocument/2006/relationships/image" Target="../media/image30.wmf"/><Relationship Id="rId5" Type="http://schemas.openxmlformats.org/officeDocument/2006/relationships/image" Target="../media/image27.wmf"/><Relationship Id="rId10" Type="http://schemas.openxmlformats.org/officeDocument/2006/relationships/oleObject" Target="../embeddings/oleObject18.bin"/><Relationship Id="rId4" Type="http://schemas.openxmlformats.org/officeDocument/2006/relationships/oleObject" Target="../embeddings/oleObject15.bin"/><Relationship Id="rId9" Type="http://schemas.openxmlformats.org/officeDocument/2006/relationships/image" Target="../media/image29.wmf"/></Relationships>
</file>

<file path=ppt/slides/_rels/slide4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15371"/>
            <a:ext cx="8363663" cy="961482"/>
          </a:xfrm>
        </p:spPr>
        <p:txBody>
          <a:bodyPr anchor="ctr"/>
          <a:lstStyle/>
          <a:p>
            <a:r>
              <a:rPr lang="en-US" dirty="0"/>
              <a:t>Supply Chain Management: Strategy, Planning, and Operation</a:t>
            </a:r>
            <a:endParaRPr lang="en-US" dirty="0">
              <a:solidFill>
                <a:schemeClr val="tx2"/>
              </a:solidFill>
            </a:endParaRPr>
          </a:p>
        </p:txBody>
      </p:sp>
      <p:sp>
        <p:nvSpPr>
          <p:cNvPr id="3" name="Text Placeholder 2"/>
          <p:cNvSpPr>
            <a:spLocks noGrp="1"/>
          </p:cNvSpPr>
          <p:nvPr>
            <p:ph type="body" idx="1"/>
          </p:nvPr>
        </p:nvSpPr>
        <p:spPr>
          <a:xfrm>
            <a:off x="457199" y="1266231"/>
            <a:ext cx="8229600" cy="389592"/>
          </a:xfrm>
        </p:spPr>
        <p:txBody>
          <a:bodyPr/>
          <a:lstStyle/>
          <a:p>
            <a:r>
              <a:rPr lang="en-US" dirty="0"/>
              <a:t>Seventh Edition, Global Edition</a:t>
            </a:r>
          </a:p>
        </p:txBody>
      </p:sp>
      <p:sp>
        <p:nvSpPr>
          <p:cNvPr id="4" name="Text Placeholder 3"/>
          <p:cNvSpPr>
            <a:spLocks noGrp="1"/>
          </p:cNvSpPr>
          <p:nvPr>
            <p:ph type="body" idx="2"/>
          </p:nvPr>
        </p:nvSpPr>
        <p:spPr>
          <a:xfrm>
            <a:off x="5029200" y="1930400"/>
            <a:ext cx="3657600" cy="1094683"/>
          </a:xfrm>
        </p:spPr>
        <p:txBody>
          <a:bodyPr/>
          <a:lstStyle/>
          <a:p>
            <a:pPr lvl="0" algn="ctr"/>
            <a:r>
              <a:rPr lang="en-US" b="1" dirty="0">
                <a:latin typeface="+mn-lt"/>
              </a:rPr>
              <a:t>Chapter 8</a:t>
            </a:r>
          </a:p>
        </p:txBody>
      </p:sp>
      <p:sp>
        <p:nvSpPr>
          <p:cNvPr id="5" name="Text Placeholder 4"/>
          <p:cNvSpPr>
            <a:spLocks noGrp="1"/>
          </p:cNvSpPr>
          <p:nvPr>
            <p:ph type="body" idx="3"/>
          </p:nvPr>
        </p:nvSpPr>
        <p:spPr>
          <a:xfrm>
            <a:off x="5029200" y="3114461"/>
            <a:ext cx="3657600" cy="891482"/>
          </a:xfrm>
        </p:spPr>
        <p:txBody>
          <a:bodyPr/>
          <a:lstStyle/>
          <a:p>
            <a:pPr algn="ctr"/>
            <a:r>
              <a:rPr lang="en-US" dirty="0">
                <a:latin typeface="+mn-lt"/>
              </a:rPr>
              <a:t>Aggregate Planning in a Supply Chain</a:t>
            </a:r>
            <a:endParaRPr lang="en-US" sz="2400" dirty="0">
              <a:latin typeface="+mn-lt"/>
            </a:endParaRPr>
          </a:p>
        </p:txBody>
      </p:sp>
      <p:sp>
        <p:nvSpPr>
          <p:cNvPr id="6" name="Text Placeholder 5"/>
          <p:cNvSpPr>
            <a:spLocks noGrp="1"/>
          </p:cNvSpPr>
          <p:nvPr>
            <p:ph type="body" idx="13"/>
          </p:nvPr>
        </p:nvSpPr>
        <p:spPr>
          <a:xfrm>
            <a:off x="2743200" y="6474315"/>
            <a:ext cx="6077663" cy="229382"/>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2019 Pearson Education, Ltd.</a:t>
            </a: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726" y="1752820"/>
            <a:ext cx="3486848" cy="4390364"/>
          </a:xfrm>
          <a:prstGeom prst="rect">
            <a:avLst/>
          </a:prstGeom>
          <a:ln w="6350" cmpd="sng">
            <a:solidFill>
              <a:schemeClr val="tx1"/>
            </a:solidFill>
          </a:ln>
        </p:spPr>
      </p:pic>
    </p:spTree>
    <p:extLst>
      <p:ext uri="{BB962C8B-B14F-4D97-AF65-F5344CB8AC3E}">
        <p14:creationId xmlns:p14="http://schemas.microsoft.com/office/powerpoint/2010/main" val="4140415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Summary of Learning Objective 1 </a:t>
            </a:r>
            <a:r>
              <a:rPr lang="en-US" sz="2000" b="0" kern="1200" dirty="0">
                <a:solidFill>
                  <a:srgbClr val="007FA3"/>
                </a:solidFill>
                <a:latin typeface="Times New Roman" panose="02020603050405020304" pitchFamily="18" charset="0"/>
                <a:ea typeface="+mj-ea"/>
                <a:cs typeface="+mj-cs"/>
              </a:rPr>
              <a:t>(1 of 2)</a:t>
            </a:r>
          </a:p>
        </p:txBody>
      </p:sp>
      <p:sp>
        <p:nvSpPr>
          <p:cNvPr id="3" name="Content Placeholder 2"/>
          <p:cNvSpPr>
            <a:spLocks noGrp="1"/>
          </p:cNvSpPr>
          <p:nvPr>
            <p:ph type="body" idx="1"/>
          </p:nvPr>
        </p:nvSpPr>
        <p:spPr>
          <a:xfrm>
            <a:off x="457200" y="1600200"/>
            <a:ext cx="8229600" cy="4247286"/>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To create an aggregate plan, a planner needs a demand forecast, cost and production information, and any supply constraints. The demand forecast consists of an estimate of demand for each period of time in the planning horizon. The production and cost data consist of capacity levels and costs to raise and lower them, production costs, costs to store the product, costs of stocking out the product, and any restrictions that limit these factors. Supply constraints determine limits on outsourcing, overtime, or materials. The aggregate plan then determines capacity, production, and inventory decisions over the next 3 to 18 months</a:t>
            </a:r>
          </a:p>
        </p:txBody>
      </p:sp>
    </p:spTree>
    <p:extLst>
      <p:ext uri="{BB962C8B-B14F-4D97-AF65-F5344CB8AC3E}">
        <p14:creationId xmlns:p14="http://schemas.microsoft.com/office/powerpoint/2010/main" val="17236512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Summary of Learning Objective 1 </a:t>
            </a:r>
            <a:r>
              <a:rPr lang="en-US" sz="2000" b="0" kern="1200" dirty="0">
                <a:solidFill>
                  <a:srgbClr val="007FA3"/>
                </a:solidFill>
                <a:latin typeface="Times New Roman" panose="02020603050405020304" pitchFamily="18" charset="0"/>
                <a:ea typeface="+mj-ea"/>
                <a:cs typeface="+mj-cs"/>
              </a:rPr>
              <a:t>(2 of 2)</a:t>
            </a:r>
          </a:p>
        </p:txBody>
      </p:sp>
      <p:sp>
        <p:nvSpPr>
          <p:cNvPr id="3" name="Content Placeholder 2"/>
          <p:cNvSpPr>
            <a:spLocks noGrp="1"/>
          </p:cNvSpPr>
          <p:nvPr>
            <p:ph type="body" idx="1"/>
          </p:nvPr>
        </p:nvSpPr>
        <p:spPr>
          <a:xfrm>
            <a:off x="457200" y="1600200"/>
            <a:ext cx="8229600" cy="4247286"/>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Good aggregate planning is done in collaboration with both customers and suppliers because accurate input is required from both stages. The quality of these inputs, in terms of both the demand forecast to be met and the constraints to be dealt with, determines the quality of the aggregate plan. The results of the aggregate plan must also be shared across the supply chain because they influence activities for both customers and suppliers. For suppliers, the aggregate plan determines anticipated orders; for customers, the aggregate plan determines planned supply.</a:t>
            </a:r>
          </a:p>
        </p:txBody>
      </p:sp>
    </p:spTree>
    <p:extLst>
      <p:ext uri="{BB962C8B-B14F-4D97-AF65-F5344CB8AC3E}">
        <p14:creationId xmlns:p14="http://schemas.microsoft.com/office/powerpoint/2010/main" val="3759382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Basic Tradeoffs in Aggregate Planning</a:t>
            </a:r>
          </a:p>
        </p:txBody>
      </p:sp>
      <p:sp>
        <p:nvSpPr>
          <p:cNvPr id="3" name="Text Placeholder 2"/>
          <p:cNvSpPr>
            <a:spLocks noGrp="1"/>
          </p:cNvSpPr>
          <p:nvPr>
            <p:ph type="body" idx="1"/>
          </p:nvPr>
        </p:nvSpPr>
        <p:spPr>
          <a:xfrm>
            <a:off x="457200" y="1600200"/>
            <a:ext cx="8229600" cy="2800736"/>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Trade-off between capacity, inventory, backlog/lost sales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Chase strategy – using capacity as the lever</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Flexibility strategy – using utilization as the lever</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Level strategy – using inventory as the lever</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Tailored or hybrid strategy – a combination of strategies</a:t>
            </a:r>
          </a:p>
        </p:txBody>
      </p:sp>
    </p:spTree>
    <p:extLst>
      <p:ext uri="{BB962C8B-B14F-4D97-AF65-F5344CB8AC3E}">
        <p14:creationId xmlns:p14="http://schemas.microsoft.com/office/powerpoint/2010/main" val="2063781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392086-1B5D-CA19-BC3A-5D101047DF5F}"/>
            </a:ext>
          </a:extLst>
        </p:cNvPr>
        <p:cNvGrpSpPr/>
        <p:nvPr/>
      </p:nvGrpSpPr>
      <p:grpSpPr>
        <a:xfrm>
          <a:off x="0" y="0"/>
          <a:ext cx="0" cy="0"/>
          <a:chOff x="0" y="0"/>
          <a:chExt cx="0" cy="0"/>
        </a:xfrm>
      </p:grpSpPr>
      <p:pic>
        <p:nvPicPr>
          <p:cNvPr id="4098" name="Picture 2">
            <a:extLst>
              <a:ext uri="{FF2B5EF4-FFF2-40B4-BE49-F238E27FC236}">
                <a16:creationId xmlns:a16="http://schemas.microsoft.com/office/drawing/2014/main" id="{2308A6E3-EA87-14BB-2CFB-735AF10E9C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9333" r="-1" b="-1"/>
          <a:stretch>
            <a:fillRect/>
          </a:stretch>
        </p:blipFill>
        <p:spPr bwMode="auto">
          <a:xfrm>
            <a:off x="20" y="10"/>
            <a:ext cx="9143980" cy="6857990"/>
          </a:xfrm>
          <a:prstGeom prst="rect">
            <a:avLst/>
          </a:prstGeom>
          <a:solidFill>
            <a:srgbClr val="FFFFFF"/>
          </a:solidFill>
        </p:spPr>
      </p:pic>
    </p:spTree>
    <p:extLst>
      <p:ext uri="{BB962C8B-B14F-4D97-AF65-F5344CB8AC3E}">
        <p14:creationId xmlns:p14="http://schemas.microsoft.com/office/powerpoint/2010/main" val="1920543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Chase Strategy</a:t>
            </a:r>
          </a:p>
        </p:txBody>
      </p:sp>
      <p:sp>
        <p:nvSpPr>
          <p:cNvPr id="3" name="Text Placeholder 2"/>
          <p:cNvSpPr>
            <a:spLocks noGrp="1"/>
          </p:cNvSpPr>
          <p:nvPr>
            <p:ph type="body" idx="1"/>
          </p:nvPr>
        </p:nvSpPr>
        <p:spPr>
          <a:xfrm>
            <a:off x="457200" y="1600200"/>
            <a:ext cx="8229600" cy="447042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Vary machine capacity or hire and lay off workers as demand varies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Often difficult to vary capacity and workforce on short notice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Expensive if cost of varying capacity is high</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Negative effect on workforce morale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Results in low levels of inventory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Used when inventory holding costs are high and costs of changing capacity are low</a:t>
            </a:r>
          </a:p>
        </p:txBody>
      </p:sp>
    </p:spTree>
    <p:extLst>
      <p:ext uri="{BB962C8B-B14F-4D97-AF65-F5344CB8AC3E}">
        <p14:creationId xmlns:p14="http://schemas.microsoft.com/office/powerpoint/2010/main" val="388812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3300F3-3591-21A7-F068-6B8128C0BFB3}"/>
            </a:ext>
          </a:extLst>
        </p:cNvPr>
        <p:cNvGrpSpPr/>
        <p:nvPr/>
      </p:nvGrpSpPr>
      <p:grpSpPr>
        <a:xfrm>
          <a:off x="0" y="0"/>
          <a:ext cx="0" cy="0"/>
          <a:chOff x="0" y="0"/>
          <a:chExt cx="0" cy="0"/>
        </a:xfrm>
      </p:grpSpPr>
      <p:pic>
        <p:nvPicPr>
          <p:cNvPr id="5122" name="Picture 2">
            <a:extLst>
              <a:ext uri="{FF2B5EF4-FFF2-40B4-BE49-F238E27FC236}">
                <a16:creationId xmlns:a16="http://schemas.microsoft.com/office/drawing/2014/main" id="{8BBD894C-AF49-8A09-9A89-247D39A9018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0488" y="0"/>
            <a:ext cx="8963025" cy="6400799"/>
          </a:xfrm>
          <a:prstGeom prst="rect">
            <a:avLst/>
          </a:prstGeom>
          <a:solidFill>
            <a:srgbClr val="FFFFFF"/>
          </a:solidFill>
        </p:spPr>
      </p:pic>
    </p:spTree>
    <p:extLst>
      <p:ext uri="{BB962C8B-B14F-4D97-AF65-F5344CB8AC3E}">
        <p14:creationId xmlns:p14="http://schemas.microsoft.com/office/powerpoint/2010/main" val="15183428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Utilization Flexibility Strategy</a:t>
            </a:r>
          </a:p>
        </p:txBody>
      </p:sp>
      <p:sp>
        <p:nvSpPr>
          <p:cNvPr id="3" name="Text Placeholder 2"/>
          <p:cNvSpPr>
            <a:spLocks noGrp="1"/>
          </p:cNvSpPr>
          <p:nvPr>
            <p:ph type="body" idx="1"/>
          </p:nvPr>
        </p:nvSpPr>
        <p:spPr>
          <a:xfrm>
            <a:off x="457200" y="1600200"/>
            <a:ext cx="8229600" cy="3731761"/>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 excess machine capacity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Workforce stable, number of hours worked varies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 overtime or a flexible work schedule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Flexible workforce, avoids morale problems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Low levels of inventory, lower utilization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Used when inventory holding costs are high and capacity is relatively inexpensive</a:t>
            </a:r>
          </a:p>
        </p:txBody>
      </p:sp>
    </p:spTree>
    <p:extLst>
      <p:ext uri="{BB962C8B-B14F-4D97-AF65-F5344CB8AC3E}">
        <p14:creationId xmlns:p14="http://schemas.microsoft.com/office/powerpoint/2010/main" val="3872916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84115D-1D47-F5CD-8665-BFA5932C1057}"/>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4284A383-A73A-457A-D3C3-6B01DF00AE5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90488" y="0"/>
            <a:ext cx="8963025" cy="6220047"/>
          </a:xfrm>
          <a:prstGeom prst="rect">
            <a:avLst/>
          </a:prstGeom>
          <a:solidFill>
            <a:srgbClr val="FFFFFF"/>
          </a:solidFill>
        </p:spPr>
      </p:pic>
    </p:spTree>
    <p:extLst>
      <p:ext uri="{BB962C8B-B14F-4D97-AF65-F5344CB8AC3E}">
        <p14:creationId xmlns:p14="http://schemas.microsoft.com/office/powerpoint/2010/main" val="12970458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7953"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Level Strategy</a:t>
            </a:r>
          </a:p>
        </p:txBody>
      </p:sp>
      <p:sp>
        <p:nvSpPr>
          <p:cNvPr id="3" name="Text Placeholder 2"/>
          <p:cNvSpPr>
            <a:spLocks noGrp="1"/>
          </p:cNvSpPr>
          <p:nvPr>
            <p:ph type="body" idx="1"/>
          </p:nvPr>
        </p:nvSpPr>
        <p:spPr>
          <a:xfrm>
            <a:off x="457200" y="1600200"/>
            <a:ext cx="8229600" cy="410109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Stable machine capacity and workforce levels, constant output rate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Inventory levels fluctuate over time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Inventories carried over from high to low demand periods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Better for worker morale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Large inventories and backlogs may accumulate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Used when inventory holding and backlog costs are relatively low</a:t>
            </a:r>
          </a:p>
        </p:txBody>
      </p:sp>
    </p:spTree>
    <p:extLst>
      <p:ext uri="{BB962C8B-B14F-4D97-AF65-F5344CB8AC3E}">
        <p14:creationId xmlns:p14="http://schemas.microsoft.com/office/powerpoint/2010/main" val="2337139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CB9F18-9564-61EE-78EC-DF996667F90F}"/>
            </a:ext>
          </a:extLst>
        </p:cNvPr>
        <p:cNvGrpSpPr/>
        <p:nvPr/>
      </p:nvGrpSpPr>
      <p:grpSpPr>
        <a:xfrm>
          <a:off x="0" y="0"/>
          <a:ext cx="0" cy="0"/>
          <a:chOff x="0" y="0"/>
          <a:chExt cx="0" cy="0"/>
        </a:xfrm>
      </p:grpSpPr>
      <p:pic>
        <p:nvPicPr>
          <p:cNvPr id="7170" name="Picture 2">
            <a:extLst>
              <a:ext uri="{FF2B5EF4-FFF2-40B4-BE49-F238E27FC236}">
                <a16:creationId xmlns:a16="http://schemas.microsoft.com/office/drawing/2014/main" id="{48511250-2E07-668B-306F-45E32EE999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b="18699"/>
          <a:stretch>
            <a:fillRect/>
          </a:stretch>
        </p:blipFill>
        <p:spPr bwMode="auto">
          <a:xfrm>
            <a:off x="20" y="10"/>
            <a:ext cx="9143980" cy="6857990"/>
          </a:xfrm>
          <a:prstGeom prst="rect">
            <a:avLst/>
          </a:prstGeom>
          <a:solidFill>
            <a:srgbClr val="FFFFFF"/>
          </a:solidFill>
        </p:spPr>
      </p:pic>
    </p:spTree>
    <p:extLst>
      <p:ext uri="{BB962C8B-B14F-4D97-AF65-F5344CB8AC3E}">
        <p14:creationId xmlns:p14="http://schemas.microsoft.com/office/powerpoint/2010/main" val="35872382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Learning Objectives</a:t>
            </a:r>
          </a:p>
        </p:txBody>
      </p:sp>
      <p:sp>
        <p:nvSpPr>
          <p:cNvPr id="3" name="Content Placeholder 2"/>
          <p:cNvSpPr>
            <a:spLocks noGrp="1"/>
          </p:cNvSpPr>
          <p:nvPr>
            <p:ph idx="1"/>
          </p:nvPr>
        </p:nvSpPr>
        <p:spPr/>
        <p:txBody>
          <a:bodyPr wrap="square" lIns="91425" tIns="91425" rIns="91425" bIns="91425">
            <a:spAutoFit/>
          </a:bodyPr>
          <a:lstStyle/>
          <a:p>
            <a:pPr marL="0" lvl="0" indent="0" defTabSz="457200">
              <a:spcAft>
                <a:spcPct val="0"/>
              </a:spcAft>
              <a:buSzPct val="100000"/>
              <a:buNone/>
            </a:pPr>
            <a:r>
              <a:rPr lang="en-US" sz="2400" b="1" kern="1200" dirty="0">
                <a:solidFill>
                  <a:schemeClr val="tx2"/>
                </a:solidFill>
                <a:latin typeface="Arial (Body)"/>
                <a:ea typeface="+mn-ea"/>
                <a:cs typeface="+mn-cs"/>
              </a:rPr>
              <a:t>8.1</a:t>
            </a:r>
            <a:r>
              <a:rPr lang="en-US" sz="2400" kern="1200" dirty="0">
                <a:solidFill>
                  <a:srgbClr val="000000"/>
                </a:solidFill>
                <a:latin typeface="Arial (Body)"/>
                <a:ea typeface="+mn-ea"/>
                <a:cs typeface="+mn-cs"/>
              </a:rPr>
              <a:t>	Describe aggregate planning and its importance as a supply chain activity.</a:t>
            </a:r>
          </a:p>
          <a:p>
            <a:pPr marL="0" lvl="0" indent="0" defTabSz="457200">
              <a:spcAft>
                <a:spcPct val="0"/>
              </a:spcAft>
              <a:buSzPct val="100000"/>
              <a:buNone/>
            </a:pPr>
            <a:r>
              <a:rPr lang="en-US" sz="2400" b="1" kern="1200" dirty="0">
                <a:solidFill>
                  <a:schemeClr val="tx2"/>
                </a:solidFill>
                <a:latin typeface="Arial (Body)"/>
                <a:ea typeface="+mn-ea"/>
                <a:cs typeface="+mn-cs"/>
              </a:rPr>
              <a:t>8.2	</a:t>
            </a:r>
            <a:r>
              <a:rPr lang="en-US" sz="2400" kern="1200" dirty="0">
                <a:solidFill>
                  <a:srgbClr val="000000"/>
                </a:solidFill>
                <a:latin typeface="Arial (Body)"/>
                <a:ea typeface="+mn-ea"/>
                <a:cs typeface="+mn-cs"/>
              </a:rPr>
              <a:t>Explain the basic trade-offs to consider when creating an aggregate plan.</a:t>
            </a:r>
          </a:p>
          <a:p>
            <a:pPr marL="0" lvl="0" indent="0" defTabSz="457200">
              <a:spcAft>
                <a:spcPct val="0"/>
              </a:spcAft>
              <a:buSzPct val="100000"/>
              <a:buNone/>
            </a:pPr>
            <a:r>
              <a:rPr lang="en-US" sz="2400" b="1" kern="1200" dirty="0">
                <a:solidFill>
                  <a:schemeClr val="tx2"/>
                </a:solidFill>
                <a:latin typeface="Arial (Body)"/>
                <a:ea typeface="+mn-ea"/>
                <a:cs typeface="+mn-cs"/>
              </a:rPr>
              <a:t>8.3</a:t>
            </a:r>
            <a:r>
              <a:rPr lang="en-US" sz="2400" kern="1200" dirty="0">
                <a:solidFill>
                  <a:srgbClr val="000000"/>
                </a:solidFill>
                <a:latin typeface="Arial (Body)"/>
                <a:ea typeface="+mn-ea"/>
                <a:cs typeface="+mn-cs"/>
              </a:rPr>
              <a:t>	Model and solve the aggregate planning problem as a linear program.</a:t>
            </a:r>
          </a:p>
          <a:p>
            <a:pPr marL="0" lvl="0" indent="0" defTabSz="457200">
              <a:spcAft>
                <a:spcPct val="0"/>
              </a:spcAft>
              <a:buSzPct val="100000"/>
              <a:buNone/>
            </a:pPr>
            <a:r>
              <a:rPr lang="en-US" sz="2400" b="1" kern="1200" dirty="0">
                <a:solidFill>
                  <a:schemeClr val="tx2"/>
                </a:solidFill>
                <a:latin typeface="Arial (Body)"/>
                <a:ea typeface="+mn-ea"/>
                <a:cs typeface="+mn-cs"/>
              </a:rPr>
              <a:t>8.4	</a:t>
            </a:r>
            <a:r>
              <a:rPr lang="en-US" sz="2400" kern="1200" dirty="0">
                <a:solidFill>
                  <a:srgbClr val="000000"/>
                </a:solidFill>
                <a:latin typeface="Arial (Body)"/>
                <a:ea typeface="+mn-ea"/>
                <a:cs typeface="+mn-cs"/>
              </a:rPr>
              <a:t>Formulate and solve basic aggregate planning problems using Microsoft Excel.</a:t>
            </a:r>
          </a:p>
        </p:txBody>
      </p:sp>
    </p:spTree>
    <p:extLst>
      <p:ext uri="{BB962C8B-B14F-4D97-AF65-F5344CB8AC3E}">
        <p14:creationId xmlns:p14="http://schemas.microsoft.com/office/powerpoint/2010/main" val="3428131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Summary of Learning Objective 2</a:t>
            </a:r>
          </a:p>
        </p:txBody>
      </p:sp>
      <p:sp>
        <p:nvSpPr>
          <p:cNvPr id="3" name="Content Placeholder 2"/>
          <p:cNvSpPr>
            <a:spLocks noGrp="1"/>
          </p:cNvSpPr>
          <p:nvPr>
            <p:ph type="body" idx="1"/>
          </p:nvPr>
        </p:nvSpPr>
        <p:spPr>
          <a:xfrm>
            <a:off x="457200" y="1600200"/>
            <a:ext cx="8229600" cy="1661963"/>
          </a:xfrm>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The basic trade-offs in aggregate planning involve balancing the cost of capacity, the cost of inventory, and the cost of stockouts to maximize profitability. Increasing any one of the three allows the planner to lower the other two.</a:t>
            </a:r>
          </a:p>
        </p:txBody>
      </p:sp>
    </p:spTree>
    <p:extLst>
      <p:ext uri="{BB962C8B-B14F-4D97-AF65-F5344CB8AC3E}">
        <p14:creationId xmlns:p14="http://schemas.microsoft.com/office/powerpoint/2010/main" val="40162889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Linear Programming</a:t>
            </a: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Maximize profits while respecting supply chain constraints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Red Tomato Tools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Capacity determined mainly by workforce size</a:t>
            </a:r>
          </a:p>
        </p:txBody>
      </p:sp>
    </p:spTree>
    <p:extLst>
      <p:ext uri="{BB962C8B-B14F-4D97-AF65-F5344CB8AC3E}">
        <p14:creationId xmlns:p14="http://schemas.microsoft.com/office/powerpoint/2010/main" val="3048609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Identifying Aggregate Units of Production</a:t>
            </a:r>
          </a:p>
        </p:txBody>
      </p:sp>
      <p:sp>
        <p:nvSpPr>
          <p:cNvPr id="3" name="Text Placeholder 2"/>
          <p:cNvSpPr>
            <a:spLocks noGrp="1"/>
          </p:cNvSpPr>
          <p:nvPr>
            <p:ph type="body" idx="1"/>
          </p:nvPr>
        </p:nvSpPr>
        <p:spPr>
          <a:xfrm>
            <a:off x="457200" y="1600200"/>
            <a:ext cx="8229600" cy="278534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Aggregate unit should be identified in a way that the resulting production schedule can be accomplished in practice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Focus on the bottlenecks when selecting the aggregate unit and identifying capacity and production times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Account for activities such as setups and maintenance</a:t>
            </a:r>
          </a:p>
        </p:txBody>
      </p:sp>
    </p:spTree>
    <p:extLst>
      <p:ext uri="{BB962C8B-B14F-4D97-AF65-F5344CB8AC3E}">
        <p14:creationId xmlns:p14="http://schemas.microsoft.com/office/powerpoint/2010/main" val="37672686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(1 of 8)</a:t>
            </a:r>
          </a:p>
        </p:txBody>
      </p:sp>
      <p:sp>
        <p:nvSpPr>
          <p:cNvPr id="3" name="Text Placeholder 2"/>
          <p:cNvSpPr>
            <a:spLocks noGrp="1"/>
          </p:cNvSpPr>
          <p:nvPr>
            <p:ph type="body" idx="1"/>
          </p:nvPr>
        </p:nvSpPr>
        <p:spPr>
          <a:xfrm>
            <a:off x="457200" y="1600201"/>
            <a:ext cx="8229600" cy="446963"/>
          </a:xfrm>
        </p:spPr>
        <p:txBody>
          <a:bodyPr/>
          <a:lstStyle/>
          <a:p>
            <a:pPr marL="0" indent="0">
              <a:buNone/>
            </a:pPr>
            <a:r>
              <a:rPr lang="en-US" sz="2200" b="1" kern="1200" dirty="0">
                <a:solidFill>
                  <a:schemeClr val="tx1"/>
                </a:solidFill>
                <a:latin typeface="+mn-lt"/>
              </a:rPr>
              <a:t>Table 8-1 </a:t>
            </a:r>
            <a:r>
              <a:rPr lang="en-US" sz="2200" kern="1200" dirty="0">
                <a:solidFill>
                  <a:schemeClr val="tx1"/>
                </a:solidFill>
                <a:latin typeface="+mn-lt"/>
              </a:rPr>
              <a:t>Costs, Revenues, and Times at Red Tomato Tools</a:t>
            </a:r>
            <a:endParaRPr lang="en-US" sz="22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2920435666"/>
              </p:ext>
            </p:extLst>
          </p:nvPr>
        </p:nvGraphicFramePr>
        <p:xfrm>
          <a:off x="654048" y="2334715"/>
          <a:ext cx="7835904" cy="3169920"/>
        </p:xfrm>
        <a:graphic>
          <a:graphicData uri="http://schemas.openxmlformats.org/drawingml/2006/table">
            <a:tbl>
              <a:tblPr firstRow="1" bandRow="1">
                <a:tableStyleId>{2D5ABB26-0587-4C30-8999-92F81FD0307C}</a:tableStyleId>
              </a:tblPr>
              <a:tblGrid>
                <a:gridCol w="774704">
                  <a:extLst>
                    <a:ext uri="{9D8B030D-6E8A-4147-A177-3AD203B41FA5}">
                      <a16:colId xmlns:a16="http://schemas.microsoft.com/office/drawing/2014/main" val="20000"/>
                    </a:ext>
                  </a:extLst>
                </a:gridCol>
                <a:gridCol w="889000">
                  <a:extLst>
                    <a:ext uri="{9D8B030D-6E8A-4147-A177-3AD203B41FA5}">
                      <a16:colId xmlns:a16="http://schemas.microsoft.com/office/drawing/2014/main" val="20001"/>
                    </a:ext>
                  </a:extLst>
                </a:gridCol>
                <a:gridCol w="1028700">
                  <a:extLst>
                    <a:ext uri="{9D8B030D-6E8A-4147-A177-3AD203B41FA5}">
                      <a16:colId xmlns:a16="http://schemas.microsoft.com/office/drawing/2014/main" val="20002"/>
                    </a:ext>
                  </a:extLst>
                </a:gridCol>
                <a:gridCol w="734229">
                  <a:extLst>
                    <a:ext uri="{9D8B030D-6E8A-4147-A177-3AD203B41FA5}">
                      <a16:colId xmlns:a16="http://schemas.microsoft.com/office/drawing/2014/main" val="20003"/>
                    </a:ext>
                  </a:extLst>
                </a:gridCol>
                <a:gridCol w="954871">
                  <a:extLst>
                    <a:ext uri="{9D8B030D-6E8A-4147-A177-3AD203B41FA5}">
                      <a16:colId xmlns:a16="http://schemas.microsoft.com/office/drawing/2014/main" val="20004"/>
                    </a:ext>
                  </a:extLst>
                </a:gridCol>
                <a:gridCol w="1143000">
                  <a:extLst>
                    <a:ext uri="{9D8B030D-6E8A-4147-A177-3AD203B41FA5}">
                      <a16:colId xmlns:a16="http://schemas.microsoft.com/office/drawing/2014/main" val="20005"/>
                    </a:ext>
                  </a:extLst>
                </a:gridCol>
                <a:gridCol w="1155700">
                  <a:extLst>
                    <a:ext uri="{9D8B030D-6E8A-4147-A177-3AD203B41FA5}">
                      <a16:colId xmlns:a16="http://schemas.microsoft.com/office/drawing/2014/main" val="20006"/>
                    </a:ext>
                  </a:extLst>
                </a:gridCol>
                <a:gridCol w="1155700">
                  <a:extLst>
                    <a:ext uri="{9D8B030D-6E8A-4147-A177-3AD203B41FA5}">
                      <a16:colId xmlns:a16="http://schemas.microsoft.com/office/drawing/2014/main" val="20007"/>
                    </a:ext>
                  </a:extLst>
                </a:gridCol>
              </a:tblGrid>
              <a:tr h="944880">
                <a:tc>
                  <a:txBody>
                    <a:bodyPr/>
                    <a:lstStyle/>
                    <a:p>
                      <a:pPr algn="ctr"/>
                      <a:r>
                        <a:rPr lang="en-US" sz="1400" b="1" kern="1200" dirty="0">
                          <a:solidFill>
                            <a:schemeClr val="tx1"/>
                          </a:solidFill>
                          <a:latin typeface="+mn-lt"/>
                          <a:ea typeface="+mn-ea"/>
                          <a:cs typeface="+mn-cs"/>
                        </a:rPr>
                        <a:t>Family</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Material Cost/ Unit ($)</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Revenue/ Unit ($)</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Setup Time/Batch (hour)</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Average Batch Size</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Production Time/ Unit (hour)</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Net Production Time/Unit (hour)</a:t>
                      </a:r>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400" b="1" kern="1200" dirty="0">
                          <a:solidFill>
                            <a:schemeClr val="tx1"/>
                          </a:solidFill>
                          <a:latin typeface="+mn-lt"/>
                          <a:ea typeface="+mn-ea"/>
                          <a:cs typeface="+mn-cs"/>
                        </a:rPr>
                        <a:t>Percentage Share of Units Sold</a:t>
                      </a:r>
                      <a:endParaRPr lang="en-US" sz="1400" b="1" dirty="0"/>
                    </a:p>
                  </a:txBody>
                  <a:tcPr anchor="b">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algn="ctr"/>
                      <a:r>
                        <a:rPr lang="en-US" sz="1400" dirty="0"/>
                        <a:t>A</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15</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54</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8</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50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5.60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5.76</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10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70840">
                <a:tc>
                  <a:txBody>
                    <a:bodyPr/>
                    <a:lstStyle/>
                    <a:p>
                      <a:pPr algn="ctr"/>
                      <a:r>
                        <a:rPr lang="en-US" sz="1400" dirty="0"/>
                        <a:t>B</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7</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150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3.04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25</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70840">
                <a:tc>
                  <a:txBody>
                    <a:bodyPr/>
                    <a:lstStyle/>
                    <a:p>
                      <a:pPr algn="ctr"/>
                      <a:r>
                        <a:rPr lang="en-US" sz="1400" dirty="0"/>
                        <a:t>C</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9</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39</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8</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100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3.80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3.88</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70840">
                <a:tc>
                  <a:txBody>
                    <a:bodyPr/>
                    <a:lstStyle/>
                    <a:p>
                      <a:pPr algn="ctr"/>
                      <a:r>
                        <a:rPr lang="en-US" sz="1400" dirty="0"/>
                        <a:t>D</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12</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49</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50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4.80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5.00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70840">
                <a:tc>
                  <a:txBody>
                    <a:bodyPr/>
                    <a:lstStyle/>
                    <a:p>
                      <a:pPr algn="ctr"/>
                      <a:r>
                        <a:rPr lang="en-US" sz="1400" dirty="0"/>
                        <a:t>E</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9</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100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3.66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70840">
                <a:tc>
                  <a:txBody>
                    <a:bodyPr/>
                    <a:lstStyle/>
                    <a:p>
                      <a:pPr algn="ctr"/>
                      <a:r>
                        <a:rPr lang="en-US" sz="1400" dirty="0"/>
                        <a:t>F</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444500" algn="r"/>
                        </a:tabLst>
                      </a:pPr>
                      <a:r>
                        <a:rPr lang="en-US" sz="1400" dirty="0"/>
                        <a:t>	13</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48</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355600" algn="r"/>
                        </a:tabLst>
                      </a:pPr>
                      <a:r>
                        <a:rPr lang="en-US" sz="1400" dirty="0"/>
                        <a:t>	5</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400" dirty="0"/>
                        <a:t>	75</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4.30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4.37</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400" dirty="0"/>
                        <a:t>15</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2739296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latin typeface="Times New Roman" panose="02020603050405020304" pitchFamily="18" charset="0"/>
              </a:rPr>
              <a:t>Red Tomato Tools </a:t>
            </a:r>
            <a:r>
              <a:rPr lang="en-US" sz="2000" b="0" kern="1200" dirty="0">
                <a:latin typeface="Times New Roman" panose="02020603050405020304" pitchFamily="18" charset="0"/>
              </a:rPr>
              <a:t>(2 of 8)</a:t>
            </a:r>
            <a:endParaRPr lang="en-US" dirty="0"/>
          </a:p>
        </p:txBody>
      </p:sp>
      <p:sp>
        <p:nvSpPr>
          <p:cNvPr id="3" name="Text Placeholder 2"/>
          <p:cNvSpPr>
            <a:spLocks noGrp="1"/>
          </p:cNvSpPr>
          <p:nvPr>
            <p:ph type="body" idx="1"/>
          </p:nvPr>
        </p:nvSpPr>
        <p:spPr/>
        <p:txBody>
          <a:bodyPr/>
          <a:lstStyle/>
          <a:p>
            <a:pPr marL="255651" lvl="0" indent="-255651" defTabSz="457200">
              <a:spcAft>
                <a:spcPct val="0"/>
              </a:spcAft>
            </a:pPr>
            <a:r>
              <a:rPr lang="en-US" sz="2400" kern="1200" dirty="0">
                <a:solidFill>
                  <a:srgbClr val="000000"/>
                </a:solidFill>
                <a:latin typeface="Arial (Body)"/>
              </a:rPr>
              <a:t>Weighted average approach</a:t>
            </a:r>
          </a:p>
        </p:txBody>
      </p:sp>
      <p:sp>
        <p:nvSpPr>
          <p:cNvPr id="4" name="Content Placeholder 3"/>
          <p:cNvSpPr>
            <a:spLocks noGrp="1"/>
          </p:cNvSpPr>
          <p:nvPr>
            <p:ph sz="quarter" idx="13"/>
          </p:nvPr>
        </p:nvSpPr>
        <p:spPr>
          <a:xfrm>
            <a:off x="457200" y="2060350"/>
            <a:ext cx="8229600" cy="1814966"/>
          </a:xfrm>
        </p:spPr>
        <p:txBody>
          <a:bodyPr/>
          <a:lstStyle/>
          <a:p>
            <a:pPr marL="540000" lvl="1" indent="0" defTabSz="457200">
              <a:spcAft>
                <a:spcPct val="0"/>
              </a:spcAft>
              <a:buNone/>
            </a:pPr>
            <a:r>
              <a:rPr lang="en-US" sz="2400" kern="1200" dirty="0">
                <a:solidFill>
                  <a:srgbClr val="000000"/>
                </a:solidFill>
                <a:latin typeface="Arial (Body)"/>
              </a:rPr>
              <a:t>Material cost per aggregate unit</a:t>
            </a:r>
          </a:p>
          <a:p>
            <a:pPr marL="887400" lvl="2" indent="0" defTabSz="457200">
              <a:spcAft>
                <a:spcPct val="0"/>
              </a:spcAft>
              <a:buNone/>
            </a:pPr>
            <a:r>
              <a:rPr lang="en-US" sz="2400" kern="1200" dirty="0">
                <a:solidFill>
                  <a:srgbClr val="000000"/>
                </a:solidFill>
                <a:latin typeface="Arial (Body)"/>
              </a:rPr>
              <a:t>= (15 × 0.10) + (7 × 0.25) + (9 × 0.20)</a:t>
            </a:r>
          </a:p>
          <a:p>
            <a:pPr marL="887400" lvl="2" indent="0" defTabSz="457200">
              <a:spcAft>
                <a:spcPct val="0"/>
              </a:spcAft>
              <a:buNone/>
            </a:pPr>
            <a:r>
              <a:rPr lang="en-US" sz="2400" kern="1200" dirty="0">
                <a:solidFill>
                  <a:srgbClr val="000000"/>
                </a:solidFill>
                <a:latin typeface="Arial (Body)"/>
              </a:rPr>
              <a:t>+ (12 × 0.10) + (9 × 0.20) + (13 × 0.15)</a:t>
            </a:r>
          </a:p>
          <a:p>
            <a:pPr marL="887400" lvl="2" indent="0" defTabSz="457200">
              <a:spcAft>
                <a:spcPct val="0"/>
              </a:spcAft>
              <a:buNone/>
            </a:pPr>
            <a:r>
              <a:rPr lang="en-US" sz="2400" kern="1200" dirty="0">
                <a:solidFill>
                  <a:srgbClr val="000000"/>
                </a:solidFill>
                <a:latin typeface="Arial (Body)"/>
              </a:rPr>
              <a:t>= $10</a:t>
            </a:r>
          </a:p>
        </p:txBody>
      </p:sp>
      <p:sp>
        <p:nvSpPr>
          <p:cNvPr id="5" name="Content Placeholder 4"/>
          <p:cNvSpPr>
            <a:spLocks noGrp="1"/>
          </p:cNvSpPr>
          <p:nvPr>
            <p:ph sz="quarter" idx="14"/>
          </p:nvPr>
        </p:nvSpPr>
        <p:spPr>
          <a:xfrm>
            <a:off x="457200" y="3970334"/>
            <a:ext cx="8232775" cy="485548"/>
          </a:xfrm>
        </p:spPr>
        <p:txBody>
          <a:bodyPr/>
          <a:lstStyle/>
          <a:p>
            <a:r>
              <a:rPr lang="en-US" sz="2400" dirty="0">
                <a:latin typeface="+mn-lt"/>
              </a:rPr>
              <a:t>Similarly</a:t>
            </a:r>
          </a:p>
        </p:txBody>
      </p:sp>
      <p:sp>
        <p:nvSpPr>
          <p:cNvPr id="6" name="Content Placeholder 5"/>
          <p:cNvSpPr>
            <a:spLocks noGrp="1"/>
          </p:cNvSpPr>
          <p:nvPr>
            <p:ph sz="quarter" idx="15"/>
          </p:nvPr>
        </p:nvSpPr>
        <p:spPr>
          <a:xfrm>
            <a:off x="457200" y="4444998"/>
            <a:ext cx="8229600" cy="1035504"/>
          </a:xfrm>
        </p:spPr>
        <p:txBody>
          <a:bodyPr/>
          <a:lstStyle/>
          <a:p>
            <a:pPr marL="0" indent="0" algn="ctr">
              <a:buNone/>
            </a:pPr>
            <a:r>
              <a:rPr lang="en-US" sz="2400" dirty="0">
                <a:latin typeface="+mn-lt"/>
              </a:rPr>
              <a:t>Revenue per aggregate unit = $40</a:t>
            </a:r>
          </a:p>
          <a:p>
            <a:pPr marL="0" indent="0" algn="ctr">
              <a:spcBef>
                <a:spcPts val="600"/>
              </a:spcBef>
              <a:buNone/>
            </a:pPr>
            <a:r>
              <a:rPr lang="en-US" sz="2400" dirty="0">
                <a:latin typeface="+mn-lt"/>
              </a:rPr>
              <a:t>Net production time per aggregate unit = 4.00 hours</a:t>
            </a:r>
          </a:p>
        </p:txBody>
      </p:sp>
    </p:spTree>
    <p:extLst>
      <p:ext uri="{BB962C8B-B14F-4D97-AF65-F5344CB8AC3E}">
        <p14:creationId xmlns:p14="http://schemas.microsoft.com/office/powerpoint/2010/main" val="143865382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r>
              <a:rPr lang="en-US" dirty="0"/>
              <a:t>Demand and Costs </a:t>
            </a:r>
            <a:r>
              <a:rPr lang="en-US" sz="2000" b="0" dirty="0"/>
              <a:t>(1 of 3)</a:t>
            </a:r>
            <a:endParaRPr lang="en-US" sz="2000" b="0" dirty="0">
              <a:latin typeface="Times New Roman" panose="02020603050405020304" pitchFamily="18" charset="0"/>
            </a:endParaRPr>
          </a:p>
        </p:txBody>
      </p:sp>
      <p:sp>
        <p:nvSpPr>
          <p:cNvPr id="3" name="Text Placeholder 2"/>
          <p:cNvSpPr>
            <a:spLocks noGrp="1"/>
          </p:cNvSpPr>
          <p:nvPr>
            <p:ph type="body" idx="1"/>
          </p:nvPr>
        </p:nvSpPr>
        <p:spPr>
          <a:xfrm>
            <a:off x="457200" y="1600200"/>
            <a:ext cx="8229600" cy="3016180"/>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Highly seasonal demand</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Options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Adding workers during peak times</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Subcontract</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Build up inventory</a:t>
            </a:r>
          </a:p>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Develop a forecast</a:t>
            </a:r>
          </a:p>
        </p:txBody>
      </p:sp>
    </p:spTree>
    <p:extLst>
      <p:ext uri="{BB962C8B-B14F-4D97-AF65-F5344CB8AC3E}">
        <p14:creationId xmlns:p14="http://schemas.microsoft.com/office/powerpoint/2010/main" val="38873578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Demand and Costs </a:t>
            </a:r>
            <a:r>
              <a:rPr lang="en-US" sz="2000" b="0" dirty="0"/>
              <a:t>(2 of 3)</a:t>
            </a:r>
            <a:endParaRPr lang="en-US" dirty="0"/>
          </a:p>
        </p:txBody>
      </p:sp>
      <p:sp>
        <p:nvSpPr>
          <p:cNvPr id="3" name="Text Placeholder 2"/>
          <p:cNvSpPr>
            <a:spLocks noGrp="1"/>
          </p:cNvSpPr>
          <p:nvPr>
            <p:ph type="body" idx="1"/>
          </p:nvPr>
        </p:nvSpPr>
        <p:spPr>
          <a:xfrm>
            <a:off x="457200" y="1600201"/>
            <a:ext cx="8229600" cy="640080"/>
          </a:xfrm>
        </p:spPr>
        <p:txBody>
          <a:bodyPr/>
          <a:lstStyle/>
          <a:p>
            <a:pPr marL="0" indent="0">
              <a:buNone/>
            </a:pPr>
            <a:r>
              <a:rPr lang="en-US" sz="2400" b="1" kern="1200" dirty="0">
                <a:solidFill>
                  <a:schemeClr val="tx1"/>
                </a:solidFill>
                <a:latin typeface="+mn-lt"/>
              </a:rPr>
              <a:t>Table 8-2 </a:t>
            </a:r>
            <a:r>
              <a:rPr lang="en-US" sz="2400" kern="1200" dirty="0">
                <a:solidFill>
                  <a:schemeClr val="tx1"/>
                </a:solidFill>
                <a:latin typeface="+mn-lt"/>
              </a:rPr>
              <a:t>Demand Forecast </a:t>
            </a:r>
          </a:p>
        </p:txBody>
      </p:sp>
      <p:graphicFrame>
        <p:nvGraphicFramePr>
          <p:cNvPr id="4" name="Table 3"/>
          <p:cNvGraphicFramePr>
            <a:graphicFrameLocks noGrp="1"/>
          </p:cNvGraphicFramePr>
          <p:nvPr>
            <p:extLst>
              <p:ext uri="{D42A27DB-BD31-4B8C-83A1-F6EECF244321}">
                <p14:modId xmlns:p14="http://schemas.microsoft.com/office/powerpoint/2010/main" val="1785995570"/>
              </p:ext>
            </p:extLst>
          </p:nvPr>
        </p:nvGraphicFramePr>
        <p:xfrm>
          <a:off x="457200" y="2555954"/>
          <a:ext cx="8229599" cy="2595880"/>
        </p:xfrm>
        <a:graphic>
          <a:graphicData uri="http://schemas.openxmlformats.org/drawingml/2006/table">
            <a:tbl>
              <a:tblPr firstRow="1" bandRow="1">
                <a:tableStyleId>{2D5ABB26-0587-4C30-8999-92F81FD0307C}</a:tableStyleId>
              </a:tblPr>
              <a:tblGrid>
                <a:gridCol w="2887937">
                  <a:extLst>
                    <a:ext uri="{9D8B030D-6E8A-4147-A177-3AD203B41FA5}">
                      <a16:colId xmlns:a16="http://schemas.microsoft.com/office/drawing/2014/main" val="20000"/>
                    </a:ext>
                  </a:extLst>
                </a:gridCol>
                <a:gridCol w="5341662">
                  <a:extLst>
                    <a:ext uri="{9D8B030D-6E8A-4147-A177-3AD203B41FA5}">
                      <a16:colId xmlns:a16="http://schemas.microsoft.com/office/drawing/2014/main" val="20001"/>
                    </a:ext>
                  </a:extLst>
                </a:gridCol>
              </a:tblGrid>
              <a:tr h="370840">
                <a:tc>
                  <a:txBody>
                    <a:bodyPr/>
                    <a:lstStyle/>
                    <a:p>
                      <a:pPr marL="177800" indent="0"/>
                      <a:r>
                        <a:rPr lang="en-US" sz="1800" b="1" kern="1200" dirty="0">
                          <a:solidFill>
                            <a:schemeClr val="tx1"/>
                          </a:solidFill>
                          <a:latin typeface="+mn-lt"/>
                          <a:ea typeface="+mn-ea"/>
                          <a:cs typeface="+mn-cs"/>
                        </a:rPr>
                        <a:t>Month</a:t>
                      </a:r>
                    </a:p>
                  </a:txBody>
                  <a:tcPr>
                    <a:lnT w="28575" cap="flat" cmpd="sng" algn="ctr">
                      <a:solidFill>
                        <a:scrgbClr r="0" g="0" b="0"/>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FFFFFF"/>
                    </a:solidFill>
                  </a:tcPr>
                </a:tc>
                <a:tc>
                  <a:txBody>
                    <a:bodyPr/>
                    <a:lstStyle/>
                    <a:p>
                      <a:pPr algn="ctr"/>
                      <a:r>
                        <a:rPr lang="en-US" sz="1800" b="1" kern="1200" dirty="0">
                          <a:solidFill>
                            <a:schemeClr val="tx1"/>
                          </a:solidFill>
                          <a:latin typeface="+mn-lt"/>
                          <a:ea typeface="+mn-ea"/>
                          <a:cs typeface="+mn-cs"/>
                        </a:rPr>
                        <a:t>Demand Forecast</a:t>
                      </a:r>
                    </a:p>
                  </a:txBody>
                  <a:tcPr>
                    <a:lnT w="28575" cap="flat" cmpd="sng" algn="ctr">
                      <a:solidFill>
                        <a:scrgbClr r="0" g="0" b="0"/>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marL="177800" indent="0"/>
                      <a:r>
                        <a:rPr lang="en-US" sz="1800" kern="1200" dirty="0">
                          <a:solidFill>
                            <a:schemeClr val="tx1"/>
                          </a:solidFill>
                          <a:latin typeface="+mn-lt"/>
                          <a:ea typeface="+mn-ea"/>
                          <a:cs typeface="+mn-cs"/>
                        </a:rPr>
                        <a:t>January</a:t>
                      </a:r>
                      <a:endParaRPr lang="en-US" dirty="0"/>
                    </a:p>
                  </a:txBody>
                  <a:tcPr>
                    <a:lnT w="28575" cap="flat" cmpd="sng" algn="ctr">
                      <a:solidFill>
                        <a:schemeClr val="tx1"/>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1,600</a:t>
                      </a:r>
                      <a:endParaRPr lang="en-US" dirty="0"/>
                    </a:p>
                  </a:txBody>
                  <a:tcPr>
                    <a:lnT w="28575" cap="flat" cmpd="sng" algn="ctr">
                      <a:solidFill>
                        <a:schemeClr val="tx1"/>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70840">
                <a:tc>
                  <a:txBody>
                    <a:bodyPr/>
                    <a:lstStyle/>
                    <a:p>
                      <a:pPr marL="177800" indent="0"/>
                      <a:r>
                        <a:rPr lang="en-US" sz="1800" kern="1200" dirty="0">
                          <a:solidFill>
                            <a:schemeClr val="tx1"/>
                          </a:solidFill>
                          <a:latin typeface="+mn-lt"/>
                          <a:ea typeface="+mn-ea"/>
                          <a:cs typeface="+mn-cs"/>
                        </a:rPr>
                        <a:t>February</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3,000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70840">
                <a:tc>
                  <a:txBody>
                    <a:bodyPr/>
                    <a:lstStyle/>
                    <a:p>
                      <a:pPr marL="177800" indent="0"/>
                      <a:r>
                        <a:rPr lang="en-US" sz="1800" kern="1200" dirty="0">
                          <a:solidFill>
                            <a:schemeClr val="tx1"/>
                          </a:solidFill>
                          <a:latin typeface="+mn-lt"/>
                          <a:ea typeface="+mn-ea"/>
                          <a:cs typeface="+mn-cs"/>
                        </a:rPr>
                        <a:t>March</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3,200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70840">
                <a:tc>
                  <a:txBody>
                    <a:bodyPr/>
                    <a:lstStyle/>
                    <a:p>
                      <a:pPr marL="177800" indent="0"/>
                      <a:r>
                        <a:rPr lang="en-US" sz="1800" kern="1200" dirty="0">
                          <a:solidFill>
                            <a:schemeClr val="tx1"/>
                          </a:solidFill>
                          <a:latin typeface="+mn-lt"/>
                          <a:ea typeface="+mn-ea"/>
                          <a:cs typeface="+mn-cs"/>
                        </a:rPr>
                        <a:t>April</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3,800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70840">
                <a:tc>
                  <a:txBody>
                    <a:bodyPr/>
                    <a:lstStyle/>
                    <a:p>
                      <a:pPr marL="177800" indent="0"/>
                      <a:r>
                        <a:rPr lang="en-US" sz="1800" kern="1200" dirty="0">
                          <a:solidFill>
                            <a:schemeClr val="tx1"/>
                          </a:solidFill>
                          <a:latin typeface="+mn-lt"/>
                          <a:ea typeface="+mn-ea"/>
                          <a:cs typeface="+mn-cs"/>
                        </a:rPr>
                        <a:t>May</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2,200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70840">
                <a:tc>
                  <a:txBody>
                    <a:bodyPr/>
                    <a:lstStyle/>
                    <a:p>
                      <a:pPr marL="177800" indent="0"/>
                      <a:r>
                        <a:rPr lang="en-US" sz="1800" kern="1200" dirty="0">
                          <a:solidFill>
                            <a:schemeClr val="tx1"/>
                          </a:solidFill>
                          <a:latin typeface="+mn-lt"/>
                          <a:ea typeface="+mn-ea"/>
                          <a:cs typeface="+mn-cs"/>
                        </a:rPr>
                        <a:t>June</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2,200</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13231710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dirty="0"/>
              <a:t>Demand and Costs </a:t>
            </a:r>
            <a:r>
              <a:rPr lang="en-US" sz="2000" b="0" dirty="0"/>
              <a:t>(3 of 3)</a:t>
            </a:r>
            <a:endParaRPr lang="en-US" kern="120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Starting inventory in January = 1,000</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20 working days each month</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Employees earn $4/hour regular time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Regular time = 8 hours/day, then overtime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Maximum 10 hours overtime/employee/month</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End June with 500 units in inventory</a:t>
            </a:r>
          </a:p>
        </p:txBody>
      </p:sp>
    </p:spTree>
    <p:extLst>
      <p:ext uri="{BB962C8B-B14F-4D97-AF65-F5344CB8AC3E}">
        <p14:creationId xmlns:p14="http://schemas.microsoft.com/office/powerpoint/2010/main" val="20435955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(3 of 8)</a:t>
            </a:r>
          </a:p>
        </p:txBody>
      </p:sp>
      <p:sp>
        <p:nvSpPr>
          <p:cNvPr id="3" name="Text Placeholder 2"/>
          <p:cNvSpPr>
            <a:spLocks noGrp="1"/>
          </p:cNvSpPr>
          <p:nvPr>
            <p:ph type="body" idx="1"/>
          </p:nvPr>
        </p:nvSpPr>
        <p:spPr>
          <a:xfrm>
            <a:off x="457200" y="1600201"/>
            <a:ext cx="8229600" cy="594360"/>
          </a:xfrm>
        </p:spPr>
        <p:txBody>
          <a:bodyPr/>
          <a:lstStyle/>
          <a:p>
            <a:pPr marL="0" indent="0">
              <a:buNone/>
            </a:pPr>
            <a:r>
              <a:rPr lang="en-US" sz="2400" b="1" kern="1200" dirty="0">
                <a:solidFill>
                  <a:schemeClr val="tx1"/>
                </a:solidFill>
                <a:latin typeface="+mn-lt"/>
              </a:rPr>
              <a:t>Table 8-3 </a:t>
            </a:r>
            <a:r>
              <a:rPr lang="en-US" sz="2400" kern="1200" dirty="0">
                <a:solidFill>
                  <a:schemeClr val="tx1"/>
                </a:solidFill>
                <a:latin typeface="+mn-lt"/>
              </a:rPr>
              <a:t>Costs for Red Tomato</a:t>
            </a:r>
            <a:endParaRPr lang="en-US" sz="2400" dirty="0">
              <a:latin typeface="+mn-lt"/>
            </a:endParaRPr>
          </a:p>
        </p:txBody>
      </p:sp>
      <p:graphicFrame>
        <p:nvGraphicFramePr>
          <p:cNvPr id="4" name="Table 3"/>
          <p:cNvGraphicFramePr>
            <a:graphicFrameLocks noGrp="1"/>
          </p:cNvGraphicFramePr>
          <p:nvPr>
            <p:extLst>
              <p:ext uri="{D42A27DB-BD31-4B8C-83A1-F6EECF244321}">
                <p14:modId xmlns:p14="http://schemas.microsoft.com/office/powerpoint/2010/main" val="763328997"/>
              </p:ext>
            </p:extLst>
          </p:nvPr>
        </p:nvGraphicFramePr>
        <p:xfrm>
          <a:off x="457200" y="2417763"/>
          <a:ext cx="8229600" cy="3708400"/>
        </p:xfrm>
        <a:graphic>
          <a:graphicData uri="http://schemas.openxmlformats.org/drawingml/2006/table">
            <a:tbl>
              <a:tblPr firstRow="1" bandRow="1">
                <a:tableStyleId>{2D5ABB26-0587-4C30-8999-92F81FD0307C}</a:tableStyleId>
              </a:tblPr>
              <a:tblGrid>
                <a:gridCol w="5638038">
                  <a:extLst>
                    <a:ext uri="{9D8B030D-6E8A-4147-A177-3AD203B41FA5}">
                      <a16:colId xmlns:a16="http://schemas.microsoft.com/office/drawing/2014/main" val="20000"/>
                    </a:ext>
                  </a:extLst>
                </a:gridCol>
                <a:gridCol w="2591562">
                  <a:extLst>
                    <a:ext uri="{9D8B030D-6E8A-4147-A177-3AD203B41FA5}">
                      <a16:colId xmlns:a16="http://schemas.microsoft.com/office/drawing/2014/main" val="20001"/>
                    </a:ext>
                  </a:extLst>
                </a:gridCol>
              </a:tblGrid>
              <a:tr h="370840">
                <a:tc>
                  <a:txBody>
                    <a:bodyPr/>
                    <a:lstStyle/>
                    <a:p>
                      <a:pPr marL="266700" indent="0"/>
                      <a:r>
                        <a:rPr lang="en-US" sz="1800" b="1" kern="1200" dirty="0">
                          <a:solidFill>
                            <a:schemeClr val="tx1"/>
                          </a:solidFill>
                          <a:latin typeface="+mn-lt"/>
                          <a:ea typeface="+mn-ea"/>
                          <a:cs typeface="+mn-cs"/>
                        </a:rPr>
                        <a:t>Item</a:t>
                      </a:r>
                    </a:p>
                  </a:txBody>
                  <a:tcPr>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r>
                        <a:rPr lang="en-US" sz="1800" b="1" kern="1200" dirty="0">
                          <a:solidFill>
                            <a:schemeClr val="tx1"/>
                          </a:solidFill>
                          <a:latin typeface="+mn-lt"/>
                          <a:ea typeface="+mn-ea"/>
                          <a:cs typeface="+mn-cs"/>
                        </a:rPr>
                        <a:t>Cost</a:t>
                      </a:r>
                    </a:p>
                  </a:txBody>
                  <a:tcPr>
                    <a:lnT w="28575"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Material cost</a:t>
                      </a:r>
                      <a:endParaRPr lang="en-US" dirty="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$10/unit</a:t>
                      </a:r>
                      <a:endParaRPr lang="en-US" dirty="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Inventory holding cost</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$2/unit/month</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70840">
                <a:tc>
                  <a:txBody>
                    <a:bodyPr/>
                    <a:lstStyle/>
                    <a:p>
                      <a:pPr marL="266700" indent="0"/>
                      <a:r>
                        <a:rPr lang="en-US" sz="1800" kern="1200" dirty="0">
                          <a:solidFill>
                            <a:schemeClr val="tx1"/>
                          </a:solidFill>
                          <a:latin typeface="+mn-lt"/>
                          <a:ea typeface="+mn-ea"/>
                          <a:cs typeface="+mn-cs"/>
                        </a:rPr>
                        <a:t>Marginal cost of stockout/backlog</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$5/unit/month</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Hiring and training costs</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$300/worker</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Layoff cost</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$500/worker</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70840">
                <a:tc>
                  <a:txBody>
                    <a:bodyPr/>
                    <a:lstStyle/>
                    <a:p>
                      <a:pPr marL="266700" indent="0"/>
                      <a:r>
                        <a:rPr lang="en-US" sz="1800" kern="1200" dirty="0">
                          <a:solidFill>
                            <a:schemeClr val="tx1"/>
                          </a:solidFill>
                          <a:latin typeface="+mn-lt"/>
                          <a:ea typeface="+mn-ea"/>
                          <a:cs typeface="+mn-cs"/>
                        </a:rPr>
                        <a:t>Labor hours required</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4/unit</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370840">
                <a:tc>
                  <a:txBody>
                    <a:bodyPr/>
                    <a:lstStyle/>
                    <a:p>
                      <a:pPr marL="266700" indent="0"/>
                      <a:r>
                        <a:rPr lang="en-US" sz="1800" kern="1200" dirty="0">
                          <a:solidFill>
                            <a:schemeClr val="tx1"/>
                          </a:solidFill>
                          <a:latin typeface="+mn-lt"/>
                          <a:ea typeface="+mn-ea"/>
                          <a:cs typeface="+mn-cs"/>
                        </a:rPr>
                        <a:t>Regular time cost</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$4/hour</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370840">
                <a:tc>
                  <a:txBody>
                    <a:bodyPr/>
                    <a:lstStyle/>
                    <a:p>
                      <a:pPr marL="266700" marR="0" indent="0" algn="l" defTabSz="457200" rtl="0" eaLnBrk="1" fontAlgn="auto" latinLnBrk="0" hangingPunct="1">
                        <a:lnSpc>
                          <a:spcPct val="100000"/>
                        </a:lnSpc>
                        <a:spcBef>
                          <a:spcPts val="0"/>
                        </a:spcBef>
                        <a:spcAft>
                          <a:spcPts val="0"/>
                        </a:spcAft>
                        <a:buClrTx/>
                        <a:buSzTx/>
                        <a:buFontTx/>
                        <a:buNone/>
                        <a:tabLst/>
                        <a:defRPr/>
                      </a:pPr>
                      <a:r>
                        <a:rPr lang="en-US" sz="1800" kern="1200" dirty="0">
                          <a:solidFill>
                            <a:schemeClr val="tx1"/>
                          </a:solidFill>
                          <a:latin typeface="+mn-lt"/>
                          <a:ea typeface="+mn-ea"/>
                          <a:cs typeface="+mn-cs"/>
                        </a:rPr>
                        <a:t>Overtime cost</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$6/hour</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370840">
                <a:tc>
                  <a:txBody>
                    <a:bodyPr/>
                    <a:lstStyle/>
                    <a:p>
                      <a:pPr marL="266700" indent="0"/>
                      <a:r>
                        <a:rPr lang="en-US" sz="1800" kern="1200" dirty="0">
                          <a:solidFill>
                            <a:schemeClr val="tx1"/>
                          </a:solidFill>
                          <a:latin typeface="+mn-lt"/>
                          <a:ea typeface="+mn-ea"/>
                          <a:cs typeface="+mn-cs"/>
                        </a:rPr>
                        <a:t>Cost of subcontracting</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r>
                        <a:rPr lang="en-US" sz="1800" kern="1200" dirty="0">
                          <a:solidFill>
                            <a:schemeClr val="tx1"/>
                          </a:solidFill>
                          <a:latin typeface="+mn-lt"/>
                          <a:ea typeface="+mn-ea"/>
                          <a:cs typeface="+mn-cs"/>
                        </a:rPr>
                        <a:t>$30/unit</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3389456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Decision Variables</a:t>
            </a:r>
          </a:p>
        </p:txBody>
      </p:sp>
      <p:sp>
        <p:nvSpPr>
          <p:cNvPr id="3" name="Text Placeholder 2"/>
          <p:cNvSpPr>
            <a:spLocks noGrp="1"/>
          </p:cNvSpPr>
          <p:nvPr>
            <p:ph type="body" idx="1"/>
          </p:nvPr>
        </p:nvSpPr>
        <p:spPr>
          <a:xfrm>
            <a:off x="457200" y="1600199"/>
            <a:ext cx="8229600" cy="4493508"/>
          </a:xfrm>
        </p:spPr>
        <p:txBody>
          <a:bodyPr wrap="square" lIns="91425" tIns="91425" rIns="91425" bIns="91425">
            <a:spAutoFit/>
          </a:bodyPr>
          <a:lstStyle/>
          <a:p>
            <a:pPr marL="0" lvl="0" indent="0" defTabSz="457200">
              <a:spcAft>
                <a:spcPct val="0"/>
              </a:spcAft>
              <a:buNone/>
              <a:tabLst/>
            </a:pPr>
            <a:r>
              <a:rPr lang="en-US" sz="2000" kern="1200" dirty="0">
                <a:solidFill>
                  <a:srgbClr val="000000"/>
                </a:solidFill>
                <a:latin typeface="+mn-lt"/>
                <a:ea typeface="+mn-ea"/>
                <a:cs typeface="+mn-cs"/>
              </a:rPr>
              <a:t>For</a:t>
            </a:r>
            <a:r>
              <a:rPr lang="en-US" sz="2000" i="1" kern="1200" dirty="0">
                <a:solidFill>
                  <a:srgbClr val="000000"/>
                </a:solidFill>
                <a:latin typeface="+mn-lt"/>
                <a:ea typeface="+mn-ea"/>
                <a:cs typeface="+mn-cs"/>
              </a:rPr>
              <a:t> t</a:t>
            </a:r>
            <a:r>
              <a:rPr lang="en-US" sz="2000" kern="1200" dirty="0">
                <a:solidFill>
                  <a:srgbClr val="000000"/>
                </a:solidFill>
                <a:latin typeface="+mn-lt"/>
                <a:ea typeface="+mn-ea"/>
                <a:cs typeface="+mn-cs"/>
              </a:rPr>
              <a:t> = 1, ..., 6</a:t>
            </a:r>
            <a:endParaRPr lang="en-US" sz="2000" i="1" kern="1200" dirty="0">
              <a:solidFill>
                <a:srgbClr val="000000"/>
              </a:solidFill>
              <a:latin typeface="+mn-lt"/>
              <a:ea typeface="+mn-ea"/>
              <a:cs typeface="+mn-cs"/>
            </a:endParaRPr>
          </a:p>
          <a:p>
            <a:pPr marL="1168400" indent="-812800">
              <a:buFont typeface="Monotype Sorts" charset="0"/>
              <a:buNone/>
              <a:tabLst>
                <a:tab pos="812800" algn="l"/>
              </a:tabLst>
            </a:pPr>
            <a:r>
              <a:rPr lang="en-US" sz="2000" i="1" dirty="0">
                <a:latin typeface="+mn-lt"/>
              </a:rPr>
              <a:t>W</a:t>
            </a:r>
            <a:r>
              <a:rPr lang="en-US" sz="2000" i="1" baseline="-25000" dirty="0">
                <a:latin typeface="+mn-lt"/>
              </a:rPr>
              <a:t>t</a:t>
            </a:r>
            <a:r>
              <a:rPr lang="en-US" sz="2000" dirty="0">
                <a:latin typeface="+mn-lt"/>
              </a:rPr>
              <a:t> = Workforce size for month </a:t>
            </a:r>
            <a:r>
              <a:rPr lang="en-US" sz="2000" i="1" dirty="0">
                <a:latin typeface="+mn-lt"/>
              </a:rPr>
              <a:t>t</a:t>
            </a:r>
          </a:p>
          <a:p>
            <a:pPr marL="1168400" indent="-812800">
              <a:buFont typeface="Monotype Sorts" charset="0"/>
              <a:buNone/>
              <a:tabLst>
                <a:tab pos="812800" algn="l"/>
              </a:tabLst>
            </a:pPr>
            <a:r>
              <a:rPr lang="en-US" sz="2000" i="1" dirty="0">
                <a:latin typeface="+mn-lt"/>
              </a:rPr>
              <a:t>H</a:t>
            </a:r>
            <a:r>
              <a:rPr lang="en-US" sz="2000" i="1" baseline="-25000" dirty="0">
                <a:latin typeface="+mn-lt"/>
              </a:rPr>
              <a:t>t</a:t>
            </a:r>
            <a:r>
              <a:rPr lang="en-US" sz="2000" dirty="0">
                <a:latin typeface="+mn-lt"/>
              </a:rPr>
              <a:t> = Number of employees hired at the beginning of month </a:t>
            </a:r>
            <a:r>
              <a:rPr lang="en-US" sz="2000" i="1" dirty="0">
                <a:latin typeface="+mn-lt"/>
              </a:rPr>
              <a:t>t</a:t>
            </a:r>
          </a:p>
          <a:p>
            <a:pPr marL="1168400" indent="-812800">
              <a:buFont typeface="Monotype Sorts" charset="0"/>
              <a:buNone/>
              <a:tabLst>
                <a:tab pos="812800" algn="l"/>
              </a:tabLst>
            </a:pPr>
            <a:r>
              <a:rPr lang="en-US" sz="2000" i="1" dirty="0">
                <a:latin typeface="+mn-lt"/>
              </a:rPr>
              <a:t>L</a:t>
            </a:r>
            <a:r>
              <a:rPr lang="en-US" sz="2000" i="1" baseline="-25000" dirty="0">
                <a:latin typeface="+mn-lt"/>
              </a:rPr>
              <a:t>t</a:t>
            </a:r>
            <a:r>
              <a:rPr lang="en-US" sz="2000" dirty="0">
                <a:latin typeface="+mn-lt"/>
              </a:rPr>
              <a:t> = Number of employees laid off at the beginning of month </a:t>
            </a:r>
            <a:r>
              <a:rPr lang="en-US" sz="2000" i="1" dirty="0">
                <a:latin typeface="+mn-lt"/>
              </a:rPr>
              <a:t>t</a:t>
            </a:r>
          </a:p>
          <a:p>
            <a:pPr marL="1168400" indent="-812800">
              <a:buFont typeface="Monotype Sorts" charset="0"/>
              <a:buNone/>
              <a:tabLst>
                <a:tab pos="812800" algn="l"/>
              </a:tabLst>
            </a:pPr>
            <a:r>
              <a:rPr lang="en-US" sz="2000" i="1" dirty="0">
                <a:latin typeface="+mn-lt"/>
              </a:rPr>
              <a:t>P</a:t>
            </a:r>
            <a:r>
              <a:rPr lang="en-US" sz="2000" i="1" baseline="-25000" dirty="0">
                <a:latin typeface="+mn-lt"/>
              </a:rPr>
              <a:t>t</a:t>
            </a:r>
            <a:r>
              <a:rPr lang="en-US" sz="2000" dirty="0">
                <a:latin typeface="+mn-lt"/>
              </a:rPr>
              <a:t> = Production in month </a:t>
            </a:r>
            <a:r>
              <a:rPr lang="en-US" sz="2000" i="1" dirty="0">
                <a:latin typeface="+mn-lt"/>
              </a:rPr>
              <a:t>t</a:t>
            </a:r>
          </a:p>
          <a:p>
            <a:pPr marL="1168400" indent="-812800">
              <a:buFont typeface="Monotype Sorts" charset="0"/>
              <a:buNone/>
              <a:tabLst>
                <a:tab pos="812800" algn="l"/>
              </a:tabLst>
            </a:pPr>
            <a:r>
              <a:rPr lang="en-US" sz="2000" i="1" dirty="0">
                <a:latin typeface="+mn-lt"/>
              </a:rPr>
              <a:t>I</a:t>
            </a:r>
            <a:r>
              <a:rPr lang="en-US" sz="2000" i="1" baseline="-25000" dirty="0">
                <a:latin typeface="+mn-lt"/>
              </a:rPr>
              <a:t>t</a:t>
            </a:r>
            <a:r>
              <a:rPr lang="en-US" sz="2000" dirty="0">
                <a:latin typeface="+mn-lt"/>
              </a:rPr>
              <a:t> = Inventory at the end of month </a:t>
            </a:r>
            <a:r>
              <a:rPr lang="en-US" sz="2000" i="1" dirty="0">
                <a:latin typeface="+mn-lt"/>
              </a:rPr>
              <a:t>t</a:t>
            </a:r>
          </a:p>
          <a:p>
            <a:pPr marL="1168400" indent="-812800">
              <a:buFont typeface="Monotype Sorts" charset="0"/>
              <a:buNone/>
              <a:tabLst>
                <a:tab pos="812800" algn="l"/>
              </a:tabLst>
            </a:pPr>
            <a:r>
              <a:rPr lang="en-US" sz="2000" i="1" dirty="0">
                <a:latin typeface="+mn-lt"/>
              </a:rPr>
              <a:t>S</a:t>
            </a:r>
            <a:r>
              <a:rPr lang="en-US" sz="2000" i="1" baseline="-25000" dirty="0">
                <a:latin typeface="+mn-lt"/>
              </a:rPr>
              <a:t>t</a:t>
            </a:r>
            <a:r>
              <a:rPr lang="en-US" sz="2000" dirty="0">
                <a:latin typeface="+mn-lt"/>
              </a:rPr>
              <a:t> = Number of units stocked out at the end of month </a:t>
            </a:r>
            <a:r>
              <a:rPr lang="en-US" sz="2000" i="1" dirty="0">
                <a:latin typeface="+mn-lt"/>
              </a:rPr>
              <a:t>t</a:t>
            </a:r>
          </a:p>
          <a:p>
            <a:pPr marL="1168400" indent="-812800">
              <a:buFont typeface="Monotype Sorts" charset="0"/>
              <a:buNone/>
              <a:tabLst>
                <a:tab pos="812800" algn="l"/>
              </a:tabLst>
            </a:pPr>
            <a:r>
              <a:rPr lang="en-US" sz="2000" i="1" dirty="0">
                <a:latin typeface="+mn-lt"/>
              </a:rPr>
              <a:t>C</a:t>
            </a:r>
            <a:r>
              <a:rPr lang="en-US" sz="2000" i="1" baseline="-25000" dirty="0">
                <a:latin typeface="+mn-lt"/>
              </a:rPr>
              <a:t>t</a:t>
            </a:r>
            <a:r>
              <a:rPr lang="en-US" sz="2000" dirty="0">
                <a:latin typeface="+mn-lt"/>
              </a:rPr>
              <a:t> = Number of units subcontracted for month </a:t>
            </a:r>
            <a:r>
              <a:rPr lang="en-US" sz="2000" i="1" dirty="0">
                <a:latin typeface="+mn-lt"/>
              </a:rPr>
              <a:t>t</a:t>
            </a:r>
          </a:p>
          <a:p>
            <a:pPr marL="1168400" indent="-812800">
              <a:buFont typeface="Monotype Sorts" charset="0"/>
              <a:buNone/>
              <a:tabLst>
                <a:tab pos="812800" algn="l"/>
              </a:tabLst>
            </a:pPr>
            <a:r>
              <a:rPr lang="en-US" sz="2000" i="1" dirty="0">
                <a:latin typeface="+mn-lt"/>
              </a:rPr>
              <a:t>O</a:t>
            </a:r>
            <a:r>
              <a:rPr lang="en-US" sz="2000" i="1" baseline="-25000" dirty="0">
                <a:latin typeface="+mn-lt"/>
              </a:rPr>
              <a:t>t</a:t>
            </a:r>
            <a:r>
              <a:rPr lang="en-US" sz="2000" dirty="0">
                <a:latin typeface="+mn-lt"/>
              </a:rPr>
              <a:t> = Number of overtime hours worked in month </a:t>
            </a:r>
            <a:r>
              <a:rPr lang="en-US" sz="2000" i="1" dirty="0">
                <a:latin typeface="+mn-lt"/>
              </a:rPr>
              <a:t>t</a:t>
            </a:r>
            <a:endParaRPr lang="en-US" sz="2000" i="1" kern="1200" dirty="0">
              <a:solidFill>
                <a:srgbClr val="000000"/>
              </a:solidFill>
              <a:latin typeface="+mn-lt"/>
              <a:ea typeface="+mn-ea"/>
              <a:cs typeface="+mn-cs"/>
            </a:endParaRPr>
          </a:p>
        </p:txBody>
      </p:sp>
    </p:spTree>
    <p:extLst>
      <p:ext uri="{BB962C8B-B14F-4D97-AF65-F5344CB8AC3E}">
        <p14:creationId xmlns:p14="http://schemas.microsoft.com/office/powerpoint/2010/main" val="1463946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and Its Role in a Supply Chain</a:t>
            </a:r>
          </a:p>
        </p:txBody>
      </p:sp>
      <p:sp>
        <p:nvSpPr>
          <p:cNvPr id="3" name="Text Placeholder 2"/>
          <p:cNvSpPr>
            <a:spLocks noGrp="1"/>
          </p:cNvSpPr>
          <p:nvPr>
            <p:ph type="body" idx="1"/>
          </p:nvPr>
        </p:nvSpPr>
        <p:spPr>
          <a:xfrm>
            <a:off x="457200" y="1600200"/>
            <a:ext cx="8229600" cy="3854871"/>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Capacity has a cost and lead times are often long</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Aggregate planning:</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Given the demand forecast for each period in the planning horizon, determine the production level, inventory level, capacity level (internal and outsourced), and any backlogs (unmet demand) for each period that maximize the firm’s profit over the planning horizon.</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How can a firm best use the facilities it has?</a:t>
            </a:r>
          </a:p>
        </p:txBody>
      </p:sp>
    </p:spTree>
    <p:extLst>
      <p:ext uri="{BB962C8B-B14F-4D97-AF65-F5344CB8AC3E}">
        <p14:creationId xmlns:p14="http://schemas.microsoft.com/office/powerpoint/2010/main" val="8521007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Objective Function</a:t>
            </a:r>
          </a:p>
        </p:txBody>
      </p:sp>
      <p:sp>
        <p:nvSpPr>
          <p:cNvPr id="3" name="Text Placeholder 2"/>
          <p:cNvSpPr>
            <a:spLocks noGrp="1"/>
          </p:cNvSpPr>
          <p:nvPr>
            <p:ph type="body" idx="1"/>
          </p:nvPr>
        </p:nvSpPr>
        <p:spPr>
          <a:xfrm>
            <a:off x="457200" y="1600200"/>
            <a:ext cx="8229600" cy="2108239"/>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Minimize</a:t>
            </a:r>
          </a:p>
          <a:p>
            <a:pPr marL="486918" lvl="1" indent="0" defTabSz="457200">
              <a:spcAft>
                <a:spcPct val="0"/>
              </a:spcAft>
              <a:buNone/>
            </a:pPr>
            <a:r>
              <a:rPr lang="en-US" sz="2400" kern="1200" dirty="0">
                <a:solidFill>
                  <a:srgbClr val="000000"/>
                </a:solidFill>
                <a:latin typeface="Arial (Body)"/>
                <a:ea typeface="+mn-ea"/>
                <a:cs typeface="+mn-cs"/>
              </a:rPr>
              <a:t>(Regular-time labor cost) + (Overtime labor cost) + (Cost of hiring and layoffs) + (Cost of holding inventory) + (Cost of stocking out) + (Cost of subcontracting) + (Material cost)</a:t>
            </a:r>
          </a:p>
        </p:txBody>
      </p:sp>
      <p:graphicFrame>
        <p:nvGraphicFramePr>
          <p:cNvPr id="6" name="Object 5" descr="Min Sum of 640 W sub t from t = 1 to 6, + sum of 6 O sub t from t = 1 to 6, + sum of 300 H sub t from t = 1 to 6+ Sum of 500 L sub t from t = 1 to 6, + sum of 2 I sub t from t = 1 to 6, + sum of 5 s sub t from t = 1 to 6, + sum of 10 p sub t from t = 1 to 6, + sum of 30 C sub t from t = 1 to 6."/>
          <p:cNvGraphicFramePr>
            <a:graphicFrameLocks noChangeAspect="1"/>
          </p:cNvGraphicFramePr>
          <p:nvPr>
            <p:extLst>
              <p:ext uri="{D42A27DB-BD31-4B8C-83A1-F6EECF244321}">
                <p14:modId xmlns:p14="http://schemas.microsoft.com/office/powerpoint/2010/main" val="2272257371"/>
              </p:ext>
            </p:extLst>
          </p:nvPr>
        </p:nvGraphicFramePr>
        <p:xfrm>
          <a:off x="1784350" y="3743920"/>
          <a:ext cx="5575300" cy="1804987"/>
        </p:xfrm>
        <a:graphic>
          <a:graphicData uri="http://schemas.openxmlformats.org/presentationml/2006/ole">
            <mc:AlternateContent xmlns:mc="http://schemas.openxmlformats.org/markup-compatibility/2006">
              <mc:Choice xmlns:v="urn:schemas-microsoft-com:vml" Requires="v">
                <p:oleObj name="Equation" r:id="rId2" imgW="2920680" imgH="888840" progId="Equation.DSMT4">
                  <p:embed/>
                </p:oleObj>
              </mc:Choice>
              <mc:Fallback>
                <p:oleObj name="Equation" r:id="rId2" imgW="2920680" imgH="888840" progId="Equation.DSMT4">
                  <p:embed/>
                  <p:pic>
                    <p:nvPicPr>
                      <p:cNvPr id="5" name="Object 4"/>
                      <p:cNvPicPr/>
                      <p:nvPr/>
                    </p:nvPicPr>
                    <p:blipFill>
                      <a:blip r:embed="rId3"/>
                      <a:stretch>
                        <a:fillRect/>
                      </a:stretch>
                    </p:blipFill>
                    <p:spPr>
                      <a:xfrm>
                        <a:off x="1784350" y="3743920"/>
                        <a:ext cx="5575300" cy="1804987"/>
                      </a:xfrm>
                      <a:prstGeom prst="rect">
                        <a:avLst/>
                      </a:prstGeom>
                    </p:spPr>
                  </p:pic>
                </p:oleObj>
              </mc:Fallback>
            </mc:AlternateContent>
          </a:graphicData>
        </a:graphic>
      </p:graphicFrame>
    </p:spTree>
    <p:extLst>
      <p:ext uri="{BB962C8B-B14F-4D97-AF65-F5344CB8AC3E}">
        <p14:creationId xmlns:p14="http://schemas.microsoft.com/office/powerpoint/2010/main" val="39391339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Constraints</a:t>
            </a:r>
          </a:p>
        </p:txBody>
      </p:sp>
      <p:sp>
        <p:nvSpPr>
          <p:cNvPr id="3" name="Content Placeholder 2"/>
          <p:cNvSpPr>
            <a:spLocks noGrp="1"/>
          </p:cNvSpPr>
          <p:nvPr>
            <p:ph sz="quarter" idx="13"/>
          </p:nvPr>
        </p:nvSpPr>
        <p:spPr>
          <a:xfrm>
            <a:off x="460375" y="1600201"/>
            <a:ext cx="8229600" cy="1054104"/>
          </a:xfrm>
        </p:spPr>
        <p:txBody>
          <a:bodyPr wrap="square" lIns="91425" tIns="91425" rIns="91425" bIns="91425">
            <a:spAutoFit/>
          </a:bodyPr>
          <a:lstStyle/>
          <a:p>
            <a:pPr marL="0" lvl="0" indent="0" defTabSz="457200">
              <a:spcAft>
                <a:spcPct val="0"/>
              </a:spcAft>
              <a:buNone/>
            </a:pPr>
            <a:r>
              <a:rPr lang="is-IS" sz="2200" kern="1200" dirty="0">
                <a:solidFill>
                  <a:srgbClr val="000000"/>
                </a:solidFill>
                <a:latin typeface="Arial (Body)"/>
                <a:ea typeface="+mn-ea"/>
                <a:cs typeface="+mn-cs"/>
              </a:rPr>
              <a:t>All for</a:t>
            </a:r>
            <a:r>
              <a:rPr lang="is-IS" sz="2200" i="1" kern="1200" dirty="0">
                <a:solidFill>
                  <a:srgbClr val="000000"/>
                </a:solidFill>
                <a:latin typeface="Arial (Body)"/>
                <a:ea typeface="+mn-ea"/>
                <a:cs typeface="Times New Roman"/>
              </a:rPr>
              <a:t> t</a:t>
            </a:r>
            <a:r>
              <a:rPr lang="is-IS" sz="2200" b="1" kern="1200" dirty="0">
                <a:solidFill>
                  <a:srgbClr val="000000"/>
                </a:solidFill>
                <a:latin typeface="Arial (Body)"/>
                <a:ea typeface="+mn-ea"/>
                <a:cs typeface="Times New Roman"/>
              </a:rPr>
              <a:t> </a:t>
            </a:r>
            <a:r>
              <a:rPr lang="is-IS" sz="2200" kern="1200" dirty="0">
                <a:solidFill>
                  <a:srgbClr val="000000"/>
                </a:solidFill>
                <a:latin typeface="Arial (Body)"/>
                <a:ea typeface="+mn-ea"/>
                <a:cs typeface="+mn-cs"/>
              </a:rPr>
              <a:t>= 1,..., 6</a:t>
            </a:r>
          </a:p>
          <a:p>
            <a:pPr marL="432000" indent="-432000" defTabSz="457200">
              <a:spcAft>
                <a:spcPct val="0"/>
              </a:spcAft>
              <a:buFont typeface="+mj-lt"/>
              <a:buAutoNum type="arabicPeriod"/>
            </a:pPr>
            <a:r>
              <a:rPr lang="en-US" sz="2200" kern="1200" dirty="0">
                <a:solidFill>
                  <a:srgbClr val="000000"/>
                </a:solidFill>
                <a:latin typeface="Arial (Body)"/>
              </a:rPr>
              <a:t>Workforce, hiring, and layoff constraints</a:t>
            </a:r>
          </a:p>
        </p:txBody>
      </p:sp>
      <p:graphicFrame>
        <p:nvGraphicFramePr>
          <p:cNvPr id="5" name="Object 4" descr="W sub t = w sub start expression t minus 1 end expression + H sub t minus L sub t."/>
          <p:cNvGraphicFramePr>
            <a:graphicFrameLocks noChangeAspect="1"/>
          </p:cNvGraphicFramePr>
          <p:nvPr>
            <p:extLst>
              <p:ext uri="{D42A27DB-BD31-4B8C-83A1-F6EECF244321}">
                <p14:modId xmlns:p14="http://schemas.microsoft.com/office/powerpoint/2010/main" val="2771018645"/>
              </p:ext>
            </p:extLst>
          </p:nvPr>
        </p:nvGraphicFramePr>
        <p:xfrm>
          <a:off x="3681943" y="2705410"/>
          <a:ext cx="1780114" cy="348283"/>
        </p:xfrm>
        <a:graphic>
          <a:graphicData uri="http://schemas.openxmlformats.org/presentationml/2006/ole">
            <mc:AlternateContent xmlns:mc="http://schemas.openxmlformats.org/markup-compatibility/2006">
              <mc:Choice xmlns:v="urn:schemas-microsoft-com:vml" Requires="v">
                <p:oleObj name="Equation" r:id="rId3" imgW="1168200" imgH="228600" progId="Equation.DSMT4">
                  <p:embed/>
                </p:oleObj>
              </mc:Choice>
              <mc:Fallback>
                <p:oleObj name="Equation" r:id="rId3" imgW="1168200" imgH="228600" progId="Equation.DSMT4">
                  <p:embed/>
                  <p:pic>
                    <p:nvPicPr>
                      <p:cNvPr id="0" name=""/>
                      <p:cNvPicPr/>
                      <p:nvPr/>
                    </p:nvPicPr>
                    <p:blipFill>
                      <a:blip r:embed="rId4"/>
                      <a:stretch>
                        <a:fillRect/>
                      </a:stretch>
                    </p:blipFill>
                    <p:spPr>
                      <a:xfrm>
                        <a:off x="3681943" y="2705410"/>
                        <a:ext cx="1780114" cy="348283"/>
                      </a:xfrm>
                      <a:prstGeom prst="rect">
                        <a:avLst/>
                      </a:prstGeom>
                    </p:spPr>
                  </p:pic>
                </p:oleObj>
              </mc:Fallback>
            </mc:AlternateContent>
          </a:graphicData>
        </a:graphic>
      </p:graphicFrame>
      <p:sp>
        <p:nvSpPr>
          <p:cNvPr id="15" name="Content Placeholder 14"/>
          <p:cNvSpPr>
            <a:spLocks noGrp="1"/>
          </p:cNvSpPr>
          <p:nvPr>
            <p:ph sz="quarter" idx="14"/>
          </p:nvPr>
        </p:nvSpPr>
        <p:spPr>
          <a:xfrm>
            <a:off x="457200" y="3114758"/>
            <a:ext cx="8232775" cy="405503"/>
          </a:xfrm>
        </p:spPr>
        <p:txBody>
          <a:bodyPr/>
          <a:lstStyle/>
          <a:p>
            <a:pPr marL="432000" indent="-432000">
              <a:buFont typeface="+mj-lt"/>
              <a:buAutoNum type="arabicPeriod" startAt="2"/>
            </a:pPr>
            <a:r>
              <a:rPr lang="en-US" sz="2200" dirty="0">
                <a:latin typeface="+mn-lt"/>
              </a:rPr>
              <a:t>Capacity constraints</a:t>
            </a:r>
          </a:p>
        </p:txBody>
      </p:sp>
      <p:graphicFrame>
        <p:nvGraphicFramePr>
          <p:cNvPr id="6" name="Object 5" descr="P sub t is less than or equal to 40 W sub t + start fraction O sub t over 4 end fraction."/>
          <p:cNvGraphicFramePr>
            <a:graphicFrameLocks noChangeAspect="1"/>
          </p:cNvGraphicFramePr>
          <p:nvPr>
            <p:extLst>
              <p:ext uri="{D42A27DB-BD31-4B8C-83A1-F6EECF244321}">
                <p14:modId xmlns:p14="http://schemas.microsoft.com/office/powerpoint/2010/main" val="1579912427"/>
              </p:ext>
            </p:extLst>
          </p:nvPr>
        </p:nvGraphicFramePr>
        <p:xfrm>
          <a:off x="3752567" y="3603640"/>
          <a:ext cx="1638866" cy="659805"/>
        </p:xfrm>
        <a:graphic>
          <a:graphicData uri="http://schemas.openxmlformats.org/presentationml/2006/ole">
            <mc:AlternateContent xmlns:mc="http://schemas.openxmlformats.org/markup-compatibility/2006">
              <mc:Choice xmlns:v="urn:schemas-microsoft-com:vml" Requires="v">
                <p:oleObj name="Equation" r:id="rId5" imgW="977760" imgH="393480" progId="Equation.DSMT4">
                  <p:embed/>
                </p:oleObj>
              </mc:Choice>
              <mc:Fallback>
                <p:oleObj name="Equation" r:id="rId5" imgW="977760" imgH="393480" progId="Equation.DSMT4">
                  <p:embed/>
                  <p:pic>
                    <p:nvPicPr>
                      <p:cNvPr id="0" name=""/>
                      <p:cNvPicPr/>
                      <p:nvPr/>
                    </p:nvPicPr>
                    <p:blipFill>
                      <a:blip r:embed="rId6"/>
                      <a:stretch>
                        <a:fillRect/>
                      </a:stretch>
                    </p:blipFill>
                    <p:spPr>
                      <a:xfrm>
                        <a:off x="3752567" y="3603640"/>
                        <a:ext cx="1638866" cy="659805"/>
                      </a:xfrm>
                      <a:prstGeom prst="rect">
                        <a:avLst/>
                      </a:prstGeom>
                    </p:spPr>
                  </p:pic>
                </p:oleObj>
              </mc:Fallback>
            </mc:AlternateContent>
          </a:graphicData>
        </a:graphic>
      </p:graphicFrame>
      <p:sp>
        <p:nvSpPr>
          <p:cNvPr id="16" name="Content Placeholder 15"/>
          <p:cNvSpPr>
            <a:spLocks noGrp="1"/>
          </p:cNvSpPr>
          <p:nvPr>
            <p:ph sz="quarter" idx="15"/>
          </p:nvPr>
        </p:nvSpPr>
        <p:spPr>
          <a:xfrm>
            <a:off x="457200" y="4362866"/>
            <a:ext cx="8229600" cy="451183"/>
          </a:xfrm>
        </p:spPr>
        <p:txBody>
          <a:bodyPr/>
          <a:lstStyle/>
          <a:p>
            <a:pPr marL="432000" indent="-432000">
              <a:buFont typeface="+mj-lt"/>
              <a:buAutoNum type="arabicPeriod" startAt="3"/>
            </a:pPr>
            <a:r>
              <a:rPr lang="en-US" sz="2200" dirty="0">
                <a:latin typeface="+mn-lt"/>
              </a:rPr>
              <a:t>Inventory balance constraints</a:t>
            </a:r>
          </a:p>
        </p:txBody>
      </p:sp>
      <p:graphicFrame>
        <p:nvGraphicFramePr>
          <p:cNvPr id="7" name="Object 6" descr="I sub start expression t minus 1 end expression + P sub t + C sub t = D sub t + S sub start expression t minus 1 end expression + I sub t minus s sub t."/>
          <p:cNvGraphicFramePr>
            <a:graphicFrameLocks noChangeAspect="1"/>
          </p:cNvGraphicFramePr>
          <p:nvPr>
            <p:extLst>
              <p:ext uri="{D42A27DB-BD31-4B8C-83A1-F6EECF244321}">
                <p14:modId xmlns:p14="http://schemas.microsoft.com/office/powerpoint/2010/main" val="742007408"/>
              </p:ext>
            </p:extLst>
          </p:nvPr>
        </p:nvGraphicFramePr>
        <p:xfrm>
          <a:off x="2906713" y="4956175"/>
          <a:ext cx="3330575" cy="396875"/>
        </p:xfrm>
        <a:graphic>
          <a:graphicData uri="http://schemas.openxmlformats.org/presentationml/2006/ole">
            <mc:AlternateContent xmlns:mc="http://schemas.openxmlformats.org/markup-compatibility/2006">
              <mc:Choice xmlns:v="urn:schemas-microsoft-com:vml" Requires="v">
                <p:oleObj name="Equation" r:id="rId7" imgW="1917360" imgH="228600" progId="Equation.DSMT4">
                  <p:embed/>
                </p:oleObj>
              </mc:Choice>
              <mc:Fallback>
                <p:oleObj name="Equation" r:id="rId7" imgW="1917360" imgH="228600" progId="Equation.DSMT4">
                  <p:embed/>
                  <p:pic>
                    <p:nvPicPr>
                      <p:cNvPr id="0" name=""/>
                      <p:cNvPicPr/>
                      <p:nvPr/>
                    </p:nvPicPr>
                    <p:blipFill>
                      <a:blip r:embed="rId8"/>
                      <a:stretch>
                        <a:fillRect/>
                      </a:stretch>
                    </p:blipFill>
                    <p:spPr>
                      <a:xfrm>
                        <a:off x="2906713" y="4956175"/>
                        <a:ext cx="3330575" cy="396875"/>
                      </a:xfrm>
                      <a:prstGeom prst="rect">
                        <a:avLst/>
                      </a:prstGeom>
                    </p:spPr>
                  </p:pic>
                </p:oleObj>
              </mc:Fallback>
            </mc:AlternateContent>
          </a:graphicData>
        </a:graphic>
      </p:graphicFrame>
      <p:sp>
        <p:nvSpPr>
          <p:cNvPr id="18" name="Content Placeholder 17"/>
          <p:cNvSpPr>
            <a:spLocks noGrp="1"/>
          </p:cNvSpPr>
          <p:nvPr>
            <p:ph sz="quarter" idx="16"/>
          </p:nvPr>
        </p:nvSpPr>
        <p:spPr>
          <a:xfrm>
            <a:off x="457200" y="5438189"/>
            <a:ext cx="8229600" cy="483909"/>
          </a:xfrm>
        </p:spPr>
        <p:txBody>
          <a:bodyPr/>
          <a:lstStyle/>
          <a:p>
            <a:pPr marL="432000" indent="-432000">
              <a:buFont typeface="+mj-lt"/>
              <a:buAutoNum type="arabicPeriod" startAt="4"/>
            </a:pPr>
            <a:r>
              <a:rPr lang="en-US" sz="2200" dirty="0">
                <a:latin typeface="+mn-lt"/>
              </a:rPr>
              <a:t>Overtime limit constraints</a:t>
            </a:r>
          </a:p>
        </p:txBody>
      </p:sp>
      <p:graphicFrame>
        <p:nvGraphicFramePr>
          <p:cNvPr id="8" name="Object 7" descr="O sub t is less than or equal to 10 w sub t."/>
          <p:cNvGraphicFramePr>
            <a:graphicFrameLocks noChangeAspect="1"/>
          </p:cNvGraphicFramePr>
          <p:nvPr>
            <p:extLst>
              <p:ext uri="{D42A27DB-BD31-4B8C-83A1-F6EECF244321}">
                <p14:modId xmlns:p14="http://schemas.microsoft.com/office/powerpoint/2010/main" val="1563216987"/>
              </p:ext>
            </p:extLst>
          </p:nvPr>
        </p:nvGraphicFramePr>
        <p:xfrm>
          <a:off x="3990389" y="5904852"/>
          <a:ext cx="1163222" cy="402654"/>
        </p:xfrm>
        <a:graphic>
          <a:graphicData uri="http://schemas.openxmlformats.org/presentationml/2006/ole">
            <mc:AlternateContent xmlns:mc="http://schemas.openxmlformats.org/markup-compatibility/2006">
              <mc:Choice xmlns:v="urn:schemas-microsoft-com:vml" Requires="v">
                <p:oleObj name="Equation" r:id="rId9" imgW="660240" imgH="228600" progId="Equation.DSMT4">
                  <p:embed/>
                </p:oleObj>
              </mc:Choice>
              <mc:Fallback>
                <p:oleObj name="Equation" r:id="rId9" imgW="660240" imgH="228600" progId="Equation.DSMT4">
                  <p:embed/>
                  <p:pic>
                    <p:nvPicPr>
                      <p:cNvPr id="0" name=""/>
                      <p:cNvPicPr/>
                      <p:nvPr/>
                    </p:nvPicPr>
                    <p:blipFill>
                      <a:blip r:embed="rId10"/>
                      <a:stretch>
                        <a:fillRect/>
                      </a:stretch>
                    </p:blipFill>
                    <p:spPr>
                      <a:xfrm>
                        <a:off x="3990389" y="5904852"/>
                        <a:ext cx="1163222" cy="402654"/>
                      </a:xfrm>
                      <a:prstGeom prst="rect">
                        <a:avLst/>
                      </a:prstGeom>
                    </p:spPr>
                  </p:pic>
                </p:oleObj>
              </mc:Fallback>
            </mc:AlternateContent>
          </a:graphicData>
        </a:graphic>
      </p:graphicFrame>
    </p:spTree>
    <p:extLst>
      <p:ext uri="{BB962C8B-B14F-4D97-AF65-F5344CB8AC3E}">
        <p14:creationId xmlns:p14="http://schemas.microsoft.com/office/powerpoint/2010/main" val="254734196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(4 of 8)</a:t>
            </a:r>
          </a:p>
        </p:txBody>
      </p:sp>
      <p:sp>
        <p:nvSpPr>
          <p:cNvPr id="3" name="Text Placeholder 2"/>
          <p:cNvSpPr>
            <a:spLocks noGrp="1"/>
          </p:cNvSpPr>
          <p:nvPr>
            <p:ph type="body" idx="1"/>
          </p:nvPr>
        </p:nvSpPr>
        <p:spPr>
          <a:xfrm>
            <a:off x="457200" y="1600201"/>
            <a:ext cx="8229600" cy="1115660"/>
          </a:xfrm>
        </p:spPr>
        <p:txBody>
          <a:bodyPr wrap="square" lIns="91425" tIns="91425" rIns="91425" bIns="91425">
            <a:spAutoFit/>
          </a:bodyPr>
          <a:lstStyle/>
          <a:p>
            <a:pPr marL="0" lvl="0" indent="0" defTabSz="457200">
              <a:spcAft>
                <a:spcPct val="0"/>
              </a:spcAft>
              <a:buNone/>
            </a:pPr>
            <a:r>
              <a:rPr lang="en-US" sz="2400" kern="1200" dirty="0">
                <a:solidFill>
                  <a:srgbClr val="000000"/>
                </a:solidFill>
                <a:latin typeface="Arial (Body)"/>
                <a:ea typeface="+mn-ea"/>
                <a:cs typeface="+mn-cs"/>
              </a:rPr>
              <a:t>Total cost over planning horizon = $422,660</a:t>
            </a:r>
          </a:p>
          <a:p>
            <a:pPr marL="0" indent="0" defTabSz="457200">
              <a:spcAft>
                <a:spcPct val="0"/>
              </a:spcAft>
              <a:buNone/>
            </a:pPr>
            <a:r>
              <a:rPr lang="en-US" sz="2400" b="1" dirty="0">
                <a:cs typeface="Times New Roman"/>
              </a:rPr>
              <a:t>Table 8-4 </a:t>
            </a:r>
            <a:r>
              <a:rPr lang="en-US" sz="2400" dirty="0">
                <a:cs typeface="Times New Roman"/>
              </a:rPr>
              <a:t>Aggregate Plan for Red Tomato</a:t>
            </a:r>
          </a:p>
        </p:txBody>
      </p:sp>
      <p:graphicFrame>
        <p:nvGraphicFramePr>
          <p:cNvPr id="5" name="Table 4"/>
          <p:cNvGraphicFramePr>
            <a:graphicFrameLocks noGrp="1"/>
          </p:cNvGraphicFramePr>
          <p:nvPr>
            <p:extLst>
              <p:ext uri="{D42A27DB-BD31-4B8C-83A1-F6EECF244321}">
                <p14:modId xmlns:p14="http://schemas.microsoft.com/office/powerpoint/2010/main" val="1940626472"/>
              </p:ext>
            </p:extLst>
          </p:nvPr>
        </p:nvGraphicFramePr>
        <p:xfrm>
          <a:off x="457200" y="3003412"/>
          <a:ext cx="8229600" cy="2743200"/>
        </p:xfrm>
        <a:graphic>
          <a:graphicData uri="http://schemas.openxmlformats.org/drawingml/2006/table">
            <a:tbl>
              <a:tblPr firstRow="1" bandRow="1">
                <a:tableStyleId>{2D5ABB26-0587-4C30-8999-92F81FD0307C}</a:tableStyleId>
              </a:tblPr>
              <a:tblGrid>
                <a:gridCol w="660400">
                  <a:extLst>
                    <a:ext uri="{9D8B030D-6E8A-4147-A177-3AD203B41FA5}">
                      <a16:colId xmlns:a16="http://schemas.microsoft.com/office/drawing/2014/main" val="20000"/>
                    </a:ext>
                  </a:extLst>
                </a:gridCol>
                <a:gridCol w="580571">
                  <a:extLst>
                    <a:ext uri="{9D8B030D-6E8A-4147-A177-3AD203B41FA5}">
                      <a16:colId xmlns:a16="http://schemas.microsoft.com/office/drawing/2014/main" val="20001"/>
                    </a:ext>
                  </a:extLst>
                </a:gridCol>
                <a:gridCol w="537029">
                  <a:extLst>
                    <a:ext uri="{9D8B030D-6E8A-4147-A177-3AD203B41FA5}">
                      <a16:colId xmlns:a16="http://schemas.microsoft.com/office/drawing/2014/main" val="20002"/>
                    </a:ext>
                  </a:extLst>
                </a:gridCol>
                <a:gridCol w="943429">
                  <a:extLst>
                    <a:ext uri="{9D8B030D-6E8A-4147-A177-3AD203B41FA5}">
                      <a16:colId xmlns:a16="http://schemas.microsoft.com/office/drawing/2014/main" val="20003"/>
                    </a:ext>
                  </a:extLst>
                </a:gridCol>
                <a:gridCol w="841828">
                  <a:extLst>
                    <a:ext uri="{9D8B030D-6E8A-4147-A177-3AD203B41FA5}">
                      <a16:colId xmlns:a16="http://schemas.microsoft.com/office/drawing/2014/main" val="20004"/>
                    </a:ext>
                  </a:extLst>
                </a:gridCol>
                <a:gridCol w="899886">
                  <a:extLst>
                    <a:ext uri="{9D8B030D-6E8A-4147-A177-3AD203B41FA5}">
                      <a16:colId xmlns:a16="http://schemas.microsoft.com/office/drawing/2014/main" val="20005"/>
                    </a:ext>
                  </a:extLst>
                </a:gridCol>
                <a:gridCol w="841828">
                  <a:extLst>
                    <a:ext uri="{9D8B030D-6E8A-4147-A177-3AD203B41FA5}">
                      <a16:colId xmlns:a16="http://schemas.microsoft.com/office/drawing/2014/main" val="20006"/>
                    </a:ext>
                  </a:extLst>
                </a:gridCol>
                <a:gridCol w="1074058">
                  <a:extLst>
                    <a:ext uri="{9D8B030D-6E8A-4147-A177-3AD203B41FA5}">
                      <a16:colId xmlns:a16="http://schemas.microsoft.com/office/drawing/2014/main" val="20007"/>
                    </a:ext>
                  </a:extLst>
                </a:gridCol>
                <a:gridCol w="1016000">
                  <a:extLst>
                    <a:ext uri="{9D8B030D-6E8A-4147-A177-3AD203B41FA5}">
                      <a16:colId xmlns:a16="http://schemas.microsoft.com/office/drawing/2014/main" val="20008"/>
                    </a:ext>
                  </a:extLst>
                </a:gridCol>
                <a:gridCol w="834571">
                  <a:extLst>
                    <a:ext uri="{9D8B030D-6E8A-4147-A177-3AD203B41FA5}">
                      <a16:colId xmlns:a16="http://schemas.microsoft.com/office/drawing/2014/main" val="20009"/>
                    </a:ext>
                  </a:extLst>
                </a:gridCol>
              </a:tblGrid>
              <a:tr h="795182">
                <a:tc>
                  <a:txBody>
                    <a:bodyPr/>
                    <a:lstStyle/>
                    <a:p>
                      <a:pPr algn="ctr"/>
                      <a:r>
                        <a:rPr lang="en-US" sz="1200" b="1" dirty="0">
                          <a:latin typeface="+mn-lt"/>
                        </a:rPr>
                        <a:t>Period, </a:t>
                      </a:r>
                      <a:r>
                        <a:rPr lang="en-US" sz="1200" b="1" i="1" dirty="0">
                          <a:latin typeface="+mn-lt"/>
                          <a:cs typeface="Times New Roman"/>
                        </a:rPr>
                        <a:t>t</a:t>
                      </a: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No. Hired, </a:t>
                      </a:r>
                      <a:r>
                        <a:rPr lang="en-US" sz="1200" b="1" i="1" dirty="0">
                          <a:latin typeface="+mn-lt"/>
                          <a:cs typeface="Times New Roman"/>
                        </a:rPr>
                        <a:t>H</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No. Laid Off, </a:t>
                      </a:r>
                      <a:r>
                        <a:rPr lang="en-US" sz="1200" b="1" i="1" dirty="0">
                          <a:latin typeface="+mn-lt"/>
                          <a:cs typeface="Times New Roman"/>
                        </a:rPr>
                        <a:t>L</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Workforce Size, </a:t>
                      </a:r>
                      <a:r>
                        <a:rPr lang="en-US" sz="1200" b="1" i="1" dirty="0">
                          <a:latin typeface="+mn-lt"/>
                          <a:cs typeface="Times New Roman"/>
                        </a:rPr>
                        <a:t>W</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Overtime, </a:t>
                      </a:r>
                      <a:r>
                        <a:rPr lang="en-US" sz="1200" b="1" i="1" dirty="0">
                          <a:latin typeface="+mn-lt"/>
                          <a:cs typeface="Times New Roman"/>
                        </a:rPr>
                        <a:t>O</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Inventory, </a:t>
                      </a:r>
                      <a:r>
                        <a:rPr lang="en-US" sz="1200" b="1" i="1" dirty="0">
                          <a:latin typeface="+mn-lt"/>
                          <a:cs typeface="Times New Roman"/>
                        </a:rPr>
                        <a:t>I</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Stockout, </a:t>
                      </a:r>
                      <a:r>
                        <a:rPr lang="en-US" sz="1200" b="1" i="1" dirty="0">
                          <a:latin typeface="+mn-lt"/>
                          <a:cs typeface="Times New Roman"/>
                        </a:rPr>
                        <a:t>S</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Subcontract, </a:t>
                      </a:r>
                      <a:r>
                        <a:rPr lang="en-US" sz="1200" b="1" i="1" dirty="0">
                          <a:latin typeface="+mn-lt"/>
                          <a:cs typeface="Times New Roman"/>
                        </a:rPr>
                        <a:t>C</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Total Production, </a:t>
                      </a:r>
                      <a:r>
                        <a:rPr lang="en-US" sz="1200" b="1" i="1" dirty="0">
                          <a:latin typeface="+mn-lt"/>
                          <a:cs typeface="Times New Roman"/>
                        </a:rPr>
                        <a:t>P</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Demand, </a:t>
                      </a:r>
                      <a:r>
                        <a:rPr lang="en-US" sz="1200" b="1" i="1" dirty="0">
                          <a:latin typeface="+mn-lt"/>
                          <a:cs typeface="Times New Roman"/>
                        </a:rPr>
                        <a:t>D</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61892">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80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1,000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latin typeface="+mn-lt"/>
                        </a:rPr>
                        <a:t>Blank</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latin typeface="+mn-lt"/>
                        </a:rPr>
                        <a:t>Blank</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61892">
                <a:tc>
                  <a:txBody>
                    <a:bodyPr/>
                    <a:lstStyle/>
                    <a:p>
                      <a:pPr algn="ctr"/>
                      <a:r>
                        <a:rPr lang="en-US" sz="1200" dirty="0">
                          <a:latin typeface="+mn-lt"/>
                        </a:rPr>
                        <a:t>1</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16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1,960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1,600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61892">
                <a:tc>
                  <a:txBody>
                    <a:bodyPr/>
                    <a:lstStyle/>
                    <a:p>
                      <a:pPr algn="ctr"/>
                      <a:r>
                        <a:rPr lang="en-US" sz="1200" dirty="0">
                          <a:latin typeface="+mn-lt"/>
                        </a:rPr>
                        <a:t>2</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1,520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3,000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61892">
                <a:tc>
                  <a:txBody>
                    <a:bodyPr/>
                    <a:lstStyle/>
                    <a:p>
                      <a:pPr algn="ctr"/>
                      <a:r>
                        <a:rPr lang="en-US" sz="1200" dirty="0">
                          <a:latin typeface="+mn-lt"/>
                        </a:rPr>
                        <a:t>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880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3,200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61892">
                <a:tc>
                  <a:txBody>
                    <a:bodyPr/>
                    <a:lstStyle/>
                    <a:p>
                      <a:pPr algn="ctr"/>
                      <a:r>
                        <a:rPr lang="en-US" sz="1200" dirty="0">
                          <a:latin typeface="+mn-lt"/>
                        </a:rPr>
                        <a:t>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220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140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3,800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61892">
                <a:tc>
                  <a:txBody>
                    <a:bodyPr/>
                    <a:lstStyle/>
                    <a:p>
                      <a:pPr algn="ctr"/>
                      <a:r>
                        <a:rPr lang="en-US" sz="1200" dirty="0">
                          <a:latin typeface="+mn-lt"/>
                        </a:rPr>
                        <a:t>5</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140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2,200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261892">
                <a:tc>
                  <a:txBody>
                    <a:bodyPr/>
                    <a:lstStyle/>
                    <a:p>
                      <a:pPr algn="ctr"/>
                      <a:r>
                        <a:rPr lang="en-US" sz="1200" dirty="0">
                          <a:latin typeface="+mn-lt"/>
                        </a:rPr>
                        <a:t>6</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500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2,583</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2,200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44603038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(5 of 8)</a:t>
            </a:r>
          </a:p>
        </p:txBody>
      </p:sp>
      <p:sp>
        <p:nvSpPr>
          <p:cNvPr id="3" name="Text Placeholder 2"/>
          <p:cNvSpPr>
            <a:spLocks noGrp="1"/>
          </p:cNvSpPr>
          <p:nvPr>
            <p:ph type="body" idx="1"/>
          </p:nvPr>
        </p:nvSpPr>
        <p:spPr>
          <a:xfrm>
            <a:off x="457200" y="1600200"/>
            <a:ext cx="8229600" cy="1484992"/>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400" kern="1200" dirty="0">
                <a:solidFill>
                  <a:srgbClr val="000000"/>
                </a:solidFill>
                <a:latin typeface="Arial (Body)"/>
                <a:ea typeface="+mn-ea"/>
                <a:cs typeface="+mn-cs"/>
              </a:rPr>
              <a:t>Higher demand variability</a:t>
            </a:r>
          </a:p>
          <a:p>
            <a:pPr marL="0" indent="0" defTabSz="457200">
              <a:spcAft>
                <a:spcPct val="0"/>
              </a:spcAft>
              <a:buNone/>
            </a:pPr>
            <a:r>
              <a:rPr lang="en-US" sz="2400" b="1" kern="1200" dirty="0">
                <a:solidFill>
                  <a:schemeClr val="tx1"/>
                </a:solidFill>
                <a:latin typeface="+mn-lt"/>
              </a:rPr>
              <a:t>Table 8-5 </a:t>
            </a:r>
            <a:r>
              <a:rPr lang="en-US" sz="2400" kern="1200" dirty="0">
                <a:solidFill>
                  <a:schemeClr val="tx1"/>
                </a:solidFill>
                <a:latin typeface="+mn-lt"/>
              </a:rPr>
              <a:t>Demand Forecast with Higher Seasonal Fluctuation</a:t>
            </a:r>
          </a:p>
        </p:txBody>
      </p:sp>
      <p:graphicFrame>
        <p:nvGraphicFramePr>
          <p:cNvPr id="5" name="Table 4"/>
          <p:cNvGraphicFramePr>
            <a:graphicFrameLocks noGrp="1"/>
          </p:cNvGraphicFramePr>
          <p:nvPr>
            <p:extLst>
              <p:ext uri="{D42A27DB-BD31-4B8C-83A1-F6EECF244321}">
                <p14:modId xmlns:p14="http://schemas.microsoft.com/office/powerpoint/2010/main" val="4138254857"/>
              </p:ext>
            </p:extLst>
          </p:nvPr>
        </p:nvGraphicFramePr>
        <p:xfrm>
          <a:off x="457200" y="3283880"/>
          <a:ext cx="8229600" cy="2560320"/>
        </p:xfrm>
        <a:graphic>
          <a:graphicData uri="http://schemas.openxmlformats.org/drawingml/2006/table">
            <a:tbl>
              <a:tblPr firstRow="1" bandRow="1">
                <a:tableStyleId>{2D5ABB26-0587-4C30-8999-92F81FD0307C}</a:tableStyleId>
              </a:tblPr>
              <a:tblGrid>
                <a:gridCol w="2771842">
                  <a:extLst>
                    <a:ext uri="{9D8B030D-6E8A-4147-A177-3AD203B41FA5}">
                      <a16:colId xmlns:a16="http://schemas.microsoft.com/office/drawing/2014/main" val="20000"/>
                    </a:ext>
                  </a:extLst>
                </a:gridCol>
                <a:gridCol w="5457758">
                  <a:extLst>
                    <a:ext uri="{9D8B030D-6E8A-4147-A177-3AD203B41FA5}">
                      <a16:colId xmlns:a16="http://schemas.microsoft.com/office/drawing/2014/main" val="20001"/>
                    </a:ext>
                  </a:extLst>
                </a:gridCol>
              </a:tblGrid>
              <a:tr h="334409">
                <a:tc>
                  <a:txBody>
                    <a:bodyPr/>
                    <a:lstStyle/>
                    <a:p>
                      <a:pPr marL="177800" indent="0"/>
                      <a:r>
                        <a:rPr lang="en-US" sz="1800" b="1" kern="1200" dirty="0">
                          <a:solidFill>
                            <a:schemeClr val="tx1"/>
                          </a:solidFill>
                          <a:latin typeface="+mn-lt"/>
                          <a:ea typeface="+mn-ea"/>
                          <a:cs typeface="+mn-cs"/>
                        </a:rPr>
                        <a:t>Month</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800" b="1" kern="1200" dirty="0">
                          <a:solidFill>
                            <a:schemeClr val="tx1"/>
                          </a:solidFill>
                          <a:latin typeface="+mn-lt"/>
                          <a:ea typeface="+mn-ea"/>
                          <a:cs typeface="+mn-cs"/>
                        </a:rPr>
                        <a:t>Demand Forecast</a:t>
                      </a:r>
                    </a:p>
                  </a:txBody>
                  <a:tcPr>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34409">
                <a:tc>
                  <a:txBody>
                    <a:bodyPr/>
                    <a:lstStyle/>
                    <a:p>
                      <a:pPr marL="177800" indent="0"/>
                      <a:r>
                        <a:rPr lang="en-US" sz="1800" kern="1200" dirty="0">
                          <a:solidFill>
                            <a:schemeClr val="tx1"/>
                          </a:solidFill>
                          <a:latin typeface="+mn-lt"/>
                          <a:ea typeface="+mn-ea"/>
                          <a:cs typeface="+mn-cs"/>
                        </a:rPr>
                        <a:t>January</a:t>
                      </a:r>
                      <a:endParaRPr lang="en-US" dirty="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1,000</a:t>
                      </a:r>
                      <a:endParaRPr lang="en-US" dirty="0"/>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34409">
                <a:tc>
                  <a:txBody>
                    <a:bodyPr/>
                    <a:lstStyle/>
                    <a:p>
                      <a:pPr marL="177800" indent="0"/>
                      <a:r>
                        <a:rPr lang="en-US" sz="1800" kern="1200" dirty="0">
                          <a:solidFill>
                            <a:schemeClr val="tx1"/>
                          </a:solidFill>
                          <a:latin typeface="+mn-lt"/>
                          <a:ea typeface="+mn-ea"/>
                          <a:cs typeface="+mn-cs"/>
                        </a:rPr>
                        <a:t>February</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3,000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34409">
                <a:tc>
                  <a:txBody>
                    <a:bodyPr/>
                    <a:lstStyle/>
                    <a:p>
                      <a:pPr marL="177800" indent="0"/>
                      <a:r>
                        <a:rPr lang="en-US" sz="1800" kern="1200" dirty="0">
                          <a:solidFill>
                            <a:schemeClr val="tx1"/>
                          </a:solidFill>
                          <a:latin typeface="+mn-lt"/>
                          <a:ea typeface="+mn-ea"/>
                          <a:cs typeface="+mn-cs"/>
                        </a:rPr>
                        <a:t>March</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3,800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34409">
                <a:tc>
                  <a:txBody>
                    <a:bodyPr/>
                    <a:lstStyle/>
                    <a:p>
                      <a:pPr marL="177800" indent="0"/>
                      <a:r>
                        <a:rPr lang="en-US" sz="1800" kern="1200" dirty="0">
                          <a:solidFill>
                            <a:schemeClr val="tx1"/>
                          </a:solidFill>
                          <a:latin typeface="+mn-lt"/>
                          <a:ea typeface="+mn-ea"/>
                          <a:cs typeface="+mn-cs"/>
                        </a:rPr>
                        <a:t>April</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4,800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34409">
                <a:tc>
                  <a:txBody>
                    <a:bodyPr/>
                    <a:lstStyle/>
                    <a:p>
                      <a:pPr marL="177800" indent="0"/>
                      <a:r>
                        <a:rPr lang="en-US" sz="1800" kern="1200" dirty="0">
                          <a:solidFill>
                            <a:schemeClr val="tx1"/>
                          </a:solidFill>
                          <a:latin typeface="+mn-lt"/>
                          <a:ea typeface="+mn-ea"/>
                          <a:cs typeface="+mn-cs"/>
                        </a:rPr>
                        <a:t>May</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2,000</a:t>
                      </a:r>
                      <a:endParaRPr lang="en-US" dirty="0"/>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34409">
                <a:tc>
                  <a:txBody>
                    <a:bodyPr/>
                    <a:lstStyle/>
                    <a:p>
                      <a:pPr marL="177800" indent="0"/>
                      <a:r>
                        <a:rPr lang="en-US" sz="1800" kern="1200" dirty="0">
                          <a:solidFill>
                            <a:schemeClr val="tx1"/>
                          </a:solidFill>
                          <a:latin typeface="+mn-lt"/>
                          <a:ea typeface="+mn-ea"/>
                          <a:cs typeface="+mn-cs"/>
                        </a:rPr>
                        <a:t>June</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800" kern="1200" dirty="0">
                          <a:solidFill>
                            <a:schemeClr val="tx1"/>
                          </a:solidFill>
                          <a:latin typeface="+mn-lt"/>
                          <a:ea typeface="+mn-ea"/>
                          <a:cs typeface="+mn-cs"/>
                        </a:rPr>
                        <a:t>1,400</a:t>
                      </a:r>
                      <a:endParaRPr lang="en-US" dirty="0"/>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8464842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wrap="square"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(6 of 8)</a:t>
            </a:r>
          </a:p>
        </p:txBody>
      </p:sp>
      <p:sp>
        <p:nvSpPr>
          <p:cNvPr id="3" name="Text Placeholder 2"/>
          <p:cNvSpPr>
            <a:spLocks noGrp="1"/>
          </p:cNvSpPr>
          <p:nvPr>
            <p:ph type="body" idx="1"/>
          </p:nvPr>
        </p:nvSpPr>
        <p:spPr>
          <a:xfrm>
            <a:off x="457200" y="1600200"/>
            <a:ext cx="8229600" cy="1054104"/>
          </a:xfrm>
        </p:spPr>
        <p:txBody>
          <a:bodyPr wrap="square" lIns="91425" tIns="91425" rIns="91425" bIns="91425">
            <a:spAutoFit/>
          </a:bodyPr>
          <a:lstStyle/>
          <a:p>
            <a:pPr marL="255651" lvl="0" indent="-255651" defTabSz="457200">
              <a:spcAft>
                <a:spcPct val="0"/>
              </a:spcAft>
            </a:pPr>
            <a:r>
              <a:rPr lang="en-US" sz="2200" kern="1200" dirty="0">
                <a:solidFill>
                  <a:srgbClr val="000000"/>
                </a:solidFill>
              </a:rPr>
              <a:t>Total cost over planning horizon = $433,080</a:t>
            </a:r>
          </a:p>
          <a:p>
            <a:pPr marL="0" indent="0" defTabSz="457200">
              <a:spcAft>
                <a:spcPct val="0"/>
              </a:spcAft>
              <a:buNone/>
            </a:pPr>
            <a:r>
              <a:rPr lang="en-US" sz="2200" b="1" dirty="0">
                <a:cs typeface="Times New Roman"/>
              </a:rPr>
              <a:t>Table 8-6 </a:t>
            </a:r>
            <a:r>
              <a:rPr lang="en-US" sz="2200" dirty="0">
                <a:cs typeface="Times New Roman"/>
              </a:rPr>
              <a:t>Optimal Aggregate Plan for Demand in Table 8-5</a:t>
            </a:r>
          </a:p>
        </p:txBody>
      </p:sp>
      <p:graphicFrame>
        <p:nvGraphicFramePr>
          <p:cNvPr id="5" name="Table 4"/>
          <p:cNvGraphicFramePr>
            <a:graphicFrameLocks noGrp="1"/>
          </p:cNvGraphicFramePr>
          <p:nvPr>
            <p:extLst>
              <p:ext uri="{D42A27DB-BD31-4B8C-83A1-F6EECF244321}">
                <p14:modId xmlns:p14="http://schemas.microsoft.com/office/powerpoint/2010/main" val="1867873312"/>
              </p:ext>
            </p:extLst>
          </p:nvPr>
        </p:nvGraphicFramePr>
        <p:xfrm>
          <a:off x="460828" y="2931885"/>
          <a:ext cx="8338456" cy="2777843"/>
        </p:xfrm>
        <a:graphic>
          <a:graphicData uri="http://schemas.openxmlformats.org/drawingml/2006/table">
            <a:tbl>
              <a:tblPr firstRow="1" bandRow="1">
                <a:tableStyleId>{2D5ABB26-0587-4C30-8999-92F81FD0307C}</a:tableStyleId>
              </a:tblPr>
              <a:tblGrid>
                <a:gridCol w="711199">
                  <a:extLst>
                    <a:ext uri="{9D8B030D-6E8A-4147-A177-3AD203B41FA5}">
                      <a16:colId xmlns:a16="http://schemas.microsoft.com/office/drawing/2014/main" val="20000"/>
                    </a:ext>
                  </a:extLst>
                </a:gridCol>
                <a:gridCol w="595086">
                  <a:extLst>
                    <a:ext uri="{9D8B030D-6E8A-4147-A177-3AD203B41FA5}">
                      <a16:colId xmlns:a16="http://schemas.microsoft.com/office/drawing/2014/main" val="20001"/>
                    </a:ext>
                  </a:extLst>
                </a:gridCol>
                <a:gridCol w="522514">
                  <a:extLst>
                    <a:ext uri="{9D8B030D-6E8A-4147-A177-3AD203B41FA5}">
                      <a16:colId xmlns:a16="http://schemas.microsoft.com/office/drawing/2014/main" val="20002"/>
                    </a:ext>
                  </a:extLst>
                </a:gridCol>
                <a:gridCol w="957943">
                  <a:extLst>
                    <a:ext uri="{9D8B030D-6E8A-4147-A177-3AD203B41FA5}">
                      <a16:colId xmlns:a16="http://schemas.microsoft.com/office/drawing/2014/main" val="20003"/>
                    </a:ext>
                  </a:extLst>
                </a:gridCol>
                <a:gridCol w="841828">
                  <a:extLst>
                    <a:ext uri="{9D8B030D-6E8A-4147-A177-3AD203B41FA5}">
                      <a16:colId xmlns:a16="http://schemas.microsoft.com/office/drawing/2014/main" val="20004"/>
                    </a:ext>
                  </a:extLst>
                </a:gridCol>
                <a:gridCol w="893609">
                  <a:extLst>
                    <a:ext uri="{9D8B030D-6E8A-4147-A177-3AD203B41FA5}">
                      <a16:colId xmlns:a16="http://schemas.microsoft.com/office/drawing/2014/main" val="20005"/>
                    </a:ext>
                  </a:extLst>
                </a:gridCol>
                <a:gridCol w="867670">
                  <a:extLst>
                    <a:ext uri="{9D8B030D-6E8A-4147-A177-3AD203B41FA5}">
                      <a16:colId xmlns:a16="http://schemas.microsoft.com/office/drawing/2014/main" val="20006"/>
                    </a:ext>
                  </a:extLst>
                </a:gridCol>
                <a:gridCol w="1102970">
                  <a:extLst>
                    <a:ext uri="{9D8B030D-6E8A-4147-A177-3AD203B41FA5}">
                      <a16:colId xmlns:a16="http://schemas.microsoft.com/office/drawing/2014/main" val="20007"/>
                    </a:ext>
                  </a:extLst>
                </a:gridCol>
                <a:gridCol w="1014733">
                  <a:extLst>
                    <a:ext uri="{9D8B030D-6E8A-4147-A177-3AD203B41FA5}">
                      <a16:colId xmlns:a16="http://schemas.microsoft.com/office/drawing/2014/main" val="20008"/>
                    </a:ext>
                  </a:extLst>
                </a:gridCol>
                <a:gridCol w="830904">
                  <a:extLst>
                    <a:ext uri="{9D8B030D-6E8A-4147-A177-3AD203B41FA5}">
                      <a16:colId xmlns:a16="http://schemas.microsoft.com/office/drawing/2014/main" val="20009"/>
                    </a:ext>
                  </a:extLst>
                </a:gridCol>
              </a:tblGrid>
              <a:tr h="796426">
                <a:tc>
                  <a:txBody>
                    <a:bodyPr/>
                    <a:lstStyle/>
                    <a:p>
                      <a:pPr algn="ctr"/>
                      <a:r>
                        <a:rPr lang="en-US" sz="1200" b="1" dirty="0">
                          <a:latin typeface="+mn-lt"/>
                        </a:rPr>
                        <a:t>Period, </a:t>
                      </a:r>
                      <a:r>
                        <a:rPr lang="en-US" sz="1200" b="1" i="1" dirty="0">
                          <a:latin typeface="+mn-lt"/>
                          <a:cs typeface="Times New Roman"/>
                        </a:rPr>
                        <a:t>t</a:t>
                      </a: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No. Hired, </a:t>
                      </a:r>
                      <a:r>
                        <a:rPr lang="en-US" sz="1200" b="1" i="1" dirty="0">
                          <a:latin typeface="+mn-lt"/>
                          <a:cs typeface="Times New Roman"/>
                        </a:rPr>
                        <a:t>H</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No. Laid Off, </a:t>
                      </a:r>
                      <a:r>
                        <a:rPr lang="en-US" sz="1200" b="1" i="1" dirty="0">
                          <a:latin typeface="+mn-lt"/>
                          <a:cs typeface="Times New Roman"/>
                        </a:rPr>
                        <a:t>L</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Workforce Size, </a:t>
                      </a:r>
                      <a:r>
                        <a:rPr lang="en-US" sz="1200" b="1" i="1" dirty="0">
                          <a:latin typeface="+mn-lt"/>
                          <a:cs typeface="Times New Roman"/>
                        </a:rPr>
                        <a:t>W</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Overtime, </a:t>
                      </a:r>
                      <a:r>
                        <a:rPr lang="en-US" sz="1200" b="1" i="1" dirty="0">
                          <a:latin typeface="+mn-lt"/>
                          <a:cs typeface="Times New Roman"/>
                        </a:rPr>
                        <a:t>O</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Inventory, </a:t>
                      </a:r>
                      <a:r>
                        <a:rPr lang="en-US" sz="1200" b="1" i="1" dirty="0">
                          <a:latin typeface="+mn-lt"/>
                          <a:cs typeface="Times New Roman"/>
                        </a:rPr>
                        <a:t>I</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Stockout, </a:t>
                      </a:r>
                      <a:r>
                        <a:rPr lang="en-US" sz="1200" b="1" i="1" dirty="0">
                          <a:latin typeface="+mn-lt"/>
                          <a:cs typeface="Times New Roman"/>
                        </a:rPr>
                        <a:t>S</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Subcontract, </a:t>
                      </a:r>
                      <a:r>
                        <a:rPr lang="en-US" sz="1200" b="1" i="1" dirty="0">
                          <a:latin typeface="+mn-lt"/>
                          <a:cs typeface="Times New Roman"/>
                        </a:rPr>
                        <a:t>C</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latin typeface="+mn-lt"/>
                        </a:rPr>
                        <a:t>Total Production, </a:t>
                      </a:r>
                      <a:r>
                        <a:rPr lang="en-US" sz="1200" b="1" i="1" dirty="0">
                          <a:latin typeface="+mn-lt"/>
                          <a:cs typeface="Times New Roman"/>
                        </a:rPr>
                        <a:t>P</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Demand, </a:t>
                      </a:r>
                      <a:r>
                        <a:rPr lang="en-US" sz="1200" b="1" i="1" dirty="0">
                          <a:latin typeface="+mn-lt"/>
                          <a:cs typeface="Times New Roman"/>
                        </a:rPr>
                        <a:t>D</a:t>
                      </a:r>
                      <a:r>
                        <a:rPr lang="en-US" sz="1200" b="1" i="1" baseline="-25000" dirty="0">
                          <a:latin typeface="+mn-lt"/>
                          <a:cs typeface="Times New Roman"/>
                        </a:rPr>
                        <a:t>t</a:t>
                      </a:r>
                      <a:endParaRPr lang="en-US" sz="1200" b="1" i="1" dirty="0">
                        <a:latin typeface="+mn-lt"/>
                        <a:cs typeface="Times New Roman"/>
                      </a:endParaRPr>
                    </a:p>
                  </a:txBody>
                  <a:tcPr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79269">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80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1,000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latin typeface="+mn-lt"/>
                        </a:rPr>
                        <a:t>Blank</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latin typeface="+mn-lt"/>
                        </a:rPr>
                        <a:t>Blank</a:t>
                      </a:r>
                    </a:p>
                  </a:txBody>
                  <a:tcPr>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79269">
                <a:tc>
                  <a:txBody>
                    <a:bodyPr/>
                    <a:lstStyle/>
                    <a:p>
                      <a:pPr algn="ctr"/>
                      <a:r>
                        <a:rPr lang="en-US" sz="1200" dirty="0">
                          <a:latin typeface="+mn-lt"/>
                        </a:rPr>
                        <a:t>1</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16</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1,000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79269">
                <a:tc>
                  <a:txBody>
                    <a:bodyPr/>
                    <a:lstStyle/>
                    <a:p>
                      <a:pPr algn="ctr"/>
                      <a:r>
                        <a:rPr lang="en-US" sz="1200" dirty="0">
                          <a:latin typeface="+mn-lt"/>
                        </a:rPr>
                        <a:t>2</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2,120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3,000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79269">
                <a:tc>
                  <a:txBody>
                    <a:bodyPr/>
                    <a:lstStyle/>
                    <a:p>
                      <a:pPr algn="ctr"/>
                      <a:r>
                        <a:rPr lang="en-US" sz="1200" dirty="0">
                          <a:latin typeface="+mn-lt"/>
                        </a:rPr>
                        <a:t>3</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880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3,800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79269">
                <a:tc>
                  <a:txBody>
                    <a:bodyPr/>
                    <a:lstStyle/>
                    <a:p>
                      <a:pPr algn="ctr"/>
                      <a:r>
                        <a:rPr lang="en-US" sz="1200" dirty="0">
                          <a:latin typeface="+mn-lt"/>
                        </a:rPr>
                        <a:t>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1,220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140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4,800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79269">
                <a:tc>
                  <a:txBody>
                    <a:bodyPr/>
                    <a:lstStyle/>
                    <a:p>
                      <a:pPr algn="ctr"/>
                      <a:r>
                        <a:rPr lang="en-US" sz="1200" dirty="0">
                          <a:latin typeface="+mn-lt"/>
                        </a:rPr>
                        <a:t>5</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660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2,000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279269">
                <a:tc>
                  <a:txBody>
                    <a:bodyPr/>
                    <a:lstStyle/>
                    <a:p>
                      <a:pPr algn="ctr"/>
                      <a:r>
                        <a:rPr lang="en-US" sz="1200" dirty="0">
                          <a:latin typeface="+mn-lt"/>
                        </a:rPr>
                        <a:t>6</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64</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latin typeface="+mn-lt"/>
                        </a:rPr>
                        <a:t>	500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latin typeface="+mn-lt"/>
                        </a:rPr>
                        <a:t>	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latin typeface="+mn-lt"/>
                        </a:rPr>
                        <a:t>	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2,560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latin typeface="+mn-lt"/>
                        </a:rPr>
                        <a:t>1,400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8878166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(7 of 8)</a:t>
            </a:r>
          </a:p>
        </p:txBody>
      </p:sp>
      <p:sp>
        <p:nvSpPr>
          <p:cNvPr id="3" name="Content Placeholder 2"/>
          <p:cNvSpPr>
            <a:spLocks noGrp="1"/>
          </p:cNvSpPr>
          <p:nvPr>
            <p:ph type="body" idx="1"/>
          </p:nvPr>
        </p:nvSpPr>
        <p:spPr>
          <a:xfrm>
            <a:off x="457200" y="1600200"/>
            <a:ext cx="8229600" cy="1923573"/>
          </a:xfrm>
        </p:spPr>
        <p:txBody>
          <a:bodyPr wrap="square" lIns="91425" tIns="91425" rIns="91425" bIns="91425">
            <a:spAutoFit/>
          </a:bodyPr>
          <a:lstStyle/>
          <a:p>
            <a:pPr marL="255651" lvl="0" indent="-255651" defTabSz="457200">
              <a:spcAft>
                <a:spcPct val="0"/>
              </a:spcAft>
            </a:pPr>
            <a:r>
              <a:rPr lang="en-US" sz="2200" kern="1200" dirty="0">
                <a:solidFill>
                  <a:srgbClr val="000000"/>
                </a:solidFill>
                <a:latin typeface="+mn-lt"/>
              </a:rPr>
              <a:t>Lower hiring and layoff costs – $50</a:t>
            </a:r>
          </a:p>
          <a:p>
            <a:pPr marL="0" indent="0" defTabSz="457200">
              <a:spcAft>
                <a:spcPct val="0"/>
              </a:spcAft>
              <a:buNone/>
              <a:tabLst>
                <a:tab pos="808038" algn="l"/>
              </a:tabLst>
            </a:pPr>
            <a:r>
              <a:rPr lang="en-US" sz="2200" kern="1200" dirty="0">
                <a:solidFill>
                  <a:srgbClr val="000000"/>
                </a:solidFill>
                <a:latin typeface="+mn-lt"/>
              </a:rPr>
              <a:t>Total cost over planning horizon = $412,770</a:t>
            </a:r>
          </a:p>
          <a:p>
            <a:pPr marL="0" indent="0" defTabSz="457200">
              <a:spcAft>
                <a:spcPct val="0"/>
              </a:spcAft>
              <a:buNone/>
            </a:pPr>
            <a:r>
              <a:rPr lang="en-US" sz="2200" b="1" dirty="0">
                <a:latin typeface="+mn-lt"/>
                <a:cs typeface="Times New Roman"/>
              </a:rPr>
              <a:t>Table 8-7 </a:t>
            </a:r>
            <a:r>
              <a:rPr lang="en-US" sz="2200" dirty="0">
                <a:latin typeface="+mn-lt"/>
                <a:cs typeface="Times New Roman"/>
              </a:rPr>
              <a:t>Optimal Aggregate Plan for Hiring and Layoff Cost of $50/Worker</a:t>
            </a:r>
          </a:p>
        </p:txBody>
      </p:sp>
      <p:graphicFrame>
        <p:nvGraphicFramePr>
          <p:cNvPr id="5" name="Table 4"/>
          <p:cNvGraphicFramePr>
            <a:graphicFrameLocks noGrp="1"/>
          </p:cNvGraphicFramePr>
          <p:nvPr>
            <p:extLst>
              <p:ext uri="{D42A27DB-BD31-4B8C-83A1-F6EECF244321}">
                <p14:modId xmlns:p14="http://schemas.microsoft.com/office/powerpoint/2010/main" val="3799935459"/>
              </p:ext>
            </p:extLst>
          </p:nvPr>
        </p:nvGraphicFramePr>
        <p:xfrm>
          <a:off x="457202" y="3505333"/>
          <a:ext cx="8229598" cy="2624416"/>
        </p:xfrm>
        <a:graphic>
          <a:graphicData uri="http://schemas.openxmlformats.org/drawingml/2006/table">
            <a:tbl>
              <a:tblPr firstRow="1" bandRow="1">
                <a:tableStyleId>{2D5ABB26-0587-4C30-8999-92F81FD0307C}</a:tableStyleId>
              </a:tblPr>
              <a:tblGrid>
                <a:gridCol w="739040">
                  <a:extLst>
                    <a:ext uri="{9D8B030D-6E8A-4147-A177-3AD203B41FA5}">
                      <a16:colId xmlns:a16="http://schemas.microsoft.com/office/drawing/2014/main" val="20000"/>
                    </a:ext>
                  </a:extLst>
                </a:gridCol>
                <a:gridCol w="598501">
                  <a:extLst>
                    <a:ext uri="{9D8B030D-6E8A-4147-A177-3AD203B41FA5}">
                      <a16:colId xmlns:a16="http://schemas.microsoft.com/office/drawing/2014/main" val="20001"/>
                    </a:ext>
                  </a:extLst>
                </a:gridCol>
                <a:gridCol w="501579">
                  <a:extLst>
                    <a:ext uri="{9D8B030D-6E8A-4147-A177-3AD203B41FA5}">
                      <a16:colId xmlns:a16="http://schemas.microsoft.com/office/drawing/2014/main" val="20002"/>
                    </a:ext>
                  </a:extLst>
                </a:gridCol>
                <a:gridCol w="919561">
                  <a:extLst>
                    <a:ext uri="{9D8B030D-6E8A-4147-A177-3AD203B41FA5}">
                      <a16:colId xmlns:a16="http://schemas.microsoft.com/office/drawing/2014/main" val="20003"/>
                    </a:ext>
                  </a:extLst>
                </a:gridCol>
                <a:gridCol w="845252">
                  <a:extLst>
                    <a:ext uri="{9D8B030D-6E8A-4147-A177-3AD203B41FA5}">
                      <a16:colId xmlns:a16="http://schemas.microsoft.com/office/drawing/2014/main" val="20004"/>
                    </a:ext>
                  </a:extLst>
                </a:gridCol>
                <a:gridCol w="882406">
                  <a:extLst>
                    <a:ext uri="{9D8B030D-6E8A-4147-A177-3AD203B41FA5}">
                      <a16:colId xmlns:a16="http://schemas.microsoft.com/office/drawing/2014/main" val="20005"/>
                    </a:ext>
                  </a:extLst>
                </a:gridCol>
                <a:gridCol w="833145">
                  <a:extLst>
                    <a:ext uri="{9D8B030D-6E8A-4147-A177-3AD203B41FA5}">
                      <a16:colId xmlns:a16="http://schemas.microsoft.com/office/drawing/2014/main" val="20006"/>
                    </a:ext>
                  </a:extLst>
                </a:gridCol>
                <a:gridCol w="1059543">
                  <a:extLst>
                    <a:ext uri="{9D8B030D-6E8A-4147-A177-3AD203B41FA5}">
                      <a16:colId xmlns:a16="http://schemas.microsoft.com/office/drawing/2014/main" val="20007"/>
                    </a:ext>
                  </a:extLst>
                </a:gridCol>
                <a:gridCol w="1033184">
                  <a:extLst>
                    <a:ext uri="{9D8B030D-6E8A-4147-A177-3AD203B41FA5}">
                      <a16:colId xmlns:a16="http://schemas.microsoft.com/office/drawing/2014/main" val="20008"/>
                    </a:ext>
                  </a:extLst>
                </a:gridCol>
                <a:gridCol w="817387">
                  <a:extLst>
                    <a:ext uri="{9D8B030D-6E8A-4147-A177-3AD203B41FA5}">
                      <a16:colId xmlns:a16="http://schemas.microsoft.com/office/drawing/2014/main" val="20009"/>
                    </a:ext>
                  </a:extLst>
                </a:gridCol>
              </a:tblGrid>
              <a:tr h="646496">
                <a:tc>
                  <a:txBody>
                    <a:bodyPr/>
                    <a:lstStyle/>
                    <a:p>
                      <a:pPr algn="ctr"/>
                      <a:r>
                        <a:rPr lang="en-US" sz="1200" b="1" dirty="0"/>
                        <a:t>Period, </a:t>
                      </a:r>
                      <a:r>
                        <a:rPr lang="en-US" sz="1200" b="1" i="1" dirty="0">
                          <a:latin typeface="Times New Roman"/>
                          <a:cs typeface="Times New Roman"/>
                        </a:rPr>
                        <a:t>t</a:t>
                      </a: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No. Hired, </a:t>
                      </a:r>
                      <a:r>
                        <a:rPr lang="en-US" sz="1200" b="1" i="1" dirty="0">
                          <a:latin typeface="Times New Roman"/>
                          <a:cs typeface="Times New Roman"/>
                        </a:rPr>
                        <a:t>H</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No. Laid Off, </a:t>
                      </a:r>
                      <a:r>
                        <a:rPr lang="en-US" sz="1200" b="1" i="1" dirty="0">
                          <a:latin typeface="Times New Roman"/>
                          <a:cs typeface="Times New Roman"/>
                        </a:rPr>
                        <a:t>L</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Workforce Size, </a:t>
                      </a:r>
                      <a:r>
                        <a:rPr lang="en-US" sz="1200" b="1" i="1" dirty="0">
                          <a:latin typeface="Times New Roman"/>
                          <a:cs typeface="Times New Roman"/>
                        </a:rPr>
                        <a:t>W</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Overtime, </a:t>
                      </a:r>
                      <a:r>
                        <a:rPr lang="en-US" sz="1200" b="1" i="1" dirty="0">
                          <a:latin typeface="Times New Roman"/>
                          <a:cs typeface="Times New Roman"/>
                        </a:rPr>
                        <a:t>O</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Inventory, </a:t>
                      </a:r>
                      <a:r>
                        <a:rPr lang="en-US" sz="1200" b="1" i="1" dirty="0">
                          <a:latin typeface="Times New Roman"/>
                          <a:cs typeface="Times New Roman"/>
                        </a:rPr>
                        <a:t>I</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Stockout, </a:t>
                      </a:r>
                      <a:r>
                        <a:rPr lang="en-US" sz="1200" b="1" i="1" dirty="0">
                          <a:latin typeface="Times New Roman"/>
                          <a:cs typeface="Times New Roman"/>
                        </a:rPr>
                        <a:t>S</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Subcontract, </a:t>
                      </a:r>
                      <a:r>
                        <a:rPr lang="en-US" sz="1200" b="1" i="1" dirty="0">
                          <a:latin typeface="Times New Roman"/>
                          <a:cs typeface="Times New Roman"/>
                        </a:rPr>
                        <a:t>C</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dirty="0"/>
                        <a:t>Total Production, </a:t>
                      </a:r>
                      <a:r>
                        <a:rPr lang="en-US" sz="1200" b="1" i="1" dirty="0">
                          <a:latin typeface="Times New Roman"/>
                          <a:cs typeface="Times New Roman"/>
                        </a:rPr>
                        <a:t>P</a:t>
                      </a:r>
                      <a:r>
                        <a:rPr lang="en-US" sz="1200" b="1" i="1" baseline="-25000" dirty="0">
                          <a:latin typeface="Times New Roman"/>
                          <a:cs typeface="Times New Roman"/>
                        </a:rPr>
                        <a:t>t</a:t>
                      </a:r>
                      <a:endParaRPr lang="en-US" sz="1200" b="1" i="1" dirty="0">
                        <a:latin typeface="Times New Roman"/>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Demand, </a:t>
                      </a:r>
                      <a:r>
                        <a:rPr lang="en-US" sz="1200" b="1" i="1" dirty="0">
                          <a:latin typeface="+mn-lt"/>
                          <a:cs typeface="Times New Roman"/>
                        </a:rPr>
                        <a:t>D</a:t>
                      </a:r>
                      <a:r>
                        <a:rPr lang="en-US" sz="1200" b="1" i="1" baseline="-25000" dirty="0">
                          <a:latin typeface="+mn-lt"/>
                          <a:cs typeface="Times New Roman"/>
                        </a:rPr>
                        <a:t>t</a:t>
                      </a:r>
                      <a:endParaRPr lang="en-US" sz="1200" b="1" i="1" dirty="0">
                        <a:latin typeface="+mn-lt"/>
                        <a:cs typeface="Times New Roman"/>
                      </a:endParaRPr>
                    </a:p>
                  </a:txBody>
                  <a:tcPr marL="76592" marR="76592" marT="38296" marB="38296"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43488">
                <a:tc>
                  <a:txBody>
                    <a:bodyPr/>
                    <a:lstStyle/>
                    <a:p>
                      <a:pPr algn="ctr"/>
                      <a:r>
                        <a:rPr lang="en-US" sz="1200" dirty="0"/>
                        <a:t>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80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1,000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rPr>
                        <a:t>Blank</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solidFill>
                            <a:srgbClr val="FFFFFF"/>
                          </a:solidFill>
                        </a:rPr>
                        <a:t>Blank</a:t>
                      </a:r>
                    </a:p>
                  </a:txBody>
                  <a:tcPr marL="76592" marR="76592" marT="38296" marB="38296">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43488">
                <a:tc>
                  <a:txBody>
                    <a:bodyPr/>
                    <a:lstStyle/>
                    <a:p>
                      <a:pPr algn="ctr"/>
                      <a:r>
                        <a:rPr lang="en-US" sz="1200" dirty="0"/>
                        <a:t>1</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35</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45</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1,200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1,800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1,600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43488">
                <a:tc>
                  <a:txBody>
                    <a:bodyPr/>
                    <a:lstStyle/>
                    <a:p>
                      <a:pPr algn="ctr"/>
                      <a:r>
                        <a:rPr lang="en-US" sz="1200" dirty="0"/>
                        <a:t>2</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45</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1,800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3,000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43488">
                <a:tc>
                  <a:txBody>
                    <a:bodyPr/>
                    <a:lstStyle/>
                    <a:p>
                      <a:pPr algn="ctr"/>
                      <a:r>
                        <a:rPr lang="en-US" sz="1200" dirty="0"/>
                        <a:t>3</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42</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87</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280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3,480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3,200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43488">
                <a:tc>
                  <a:txBody>
                    <a:bodyPr/>
                    <a:lstStyle/>
                    <a:p>
                      <a:pPr algn="ctr"/>
                      <a:r>
                        <a:rPr lang="en-US" sz="1200" dirty="0"/>
                        <a:t>4</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88</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3,520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3,800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43488">
                <a:tc>
                  <a:txBody>
                    <a:bodyPr/>
                    <a:lstStyle/>
                    <a:p>
                      <a:pPr algn="ctr"/>
                      <a:r>
                        <a:rPr lang="en-US" sz="1200" dirty="0"/>
                        <a:t>5</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27</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61</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240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2,440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2,200</a:t>
                      </a:r>
                    </a:p>
                  </a:txBody>
                  <a:tcPr marL="76592" marR="76592" marT="38296" marB="38296">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243488">
                <a:tc>
                  <a:txBody>
                    <a:bodyPr/>
                    <a:lstStyle/>
                    <a:p>
                      <a:pPr algn="ctr"/>
                      <a:r>
                        <a:rPr lang="en-US" sz="1200" dirty="0"/>
                        <a:t>6</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61</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533400" algn="r"/>
                        </a:tabLst>
                      </a:pPr>
                      <a:r>
                        <a:rPr lang="en-US" sz="1200" dirty="0"/>
                        <a:t>	500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tabLst>
                          <a:tab pos="447675" algn="r"/>
                        </a:tabLst>
                      </a:pPr>
                      <a:r>
                        <a:rPr lang="en-US" sz="1200" dirty="0"/>
                        <a:t>	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l">
                        <a:tabLst>
                          <a:tab pos="538163" algn="r"/>
                        </a:tabLst>
                      </a:pPr>
                      <a:r>
                        <a:rPr lang="en-US" sz="1200" dirty="0"/>
                        <a:t>	20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2,440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2,200</a:t>
                      </a:r>
                    </a:p>
                  </a:txBody>
                  <a:tcPr marL="76592" marR="76592" marT="38296" marB="38296">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74489874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Red Tomato Tools </a:t>
            </a:r>
            <a:r>
              <a:rPr lang="en-US" sz="2000" b="0" kern="1200" dirty="0">
                <a:latin typeface="Times New Roman" panose="02020603050405020304" pitchFamily="18" charset="0"/>
                <a:ea typeface="+mj-ea"/>
                <a:cs typeface="+mj-cs"/>
              </a:rPr>
              <a:t>(8 of 8)</a:t>
            </a:r>
          </a:p>
        </p:txBody>
      </p:sp>
      <p:sp>
        <p:nvSpPr>
          <p:cNvPr id="3" name="Content Placeholder 2"/>
          <p:cNvSpPr>
            <a:spLocks noGrp="1"/>
          </p:cNvSpPr>
          <p:nvPr>
            <p:ph type="body" idx="1"/>
          </p:nvPr>
        </p:nvSpPr>
        <p:spPr>
          <a:xfrm>
            <a:off x="457200" y="1600200"/>
            <a:ext cx="8229600" cy="1392659"/>
          </a:xfrm>
        </p:spPr>
        <p:txBody>
          <a:bodyPr wrap="square" lIns="91425" tIns="91425" rIns="91425" bIns="91425">
            <a:spAutoFit/>
          </a:bodyPr>
          <a:lstStyle/>
          <a:p>
            <a:pPr marL="255651" lvl="0" indent="-255651" defTabSz="457200">
              <a:spcAft>
                <a:spcPct val="0"/>
              </a:spcAft>
              <a:buFont typeface="Arial" panose="020B0604020202020204" pitchFamily="34" charset="0"/>
            </a:pPr>
            <a:r>
              <a:rPr lang="en-US" sz="2200" kern="1200" dirty="0">
                <a:solidFill>
                  <a:srgbClr val="000000"/>
                </a:solidFill>
                <a:latin typeface="+mn-lt"/>
              </a:rPr>
              <a:t>Building a Rough Master Production Schedule</a:t>
            </a:r>
          </a:p>
          <a:p>
            <a:pPr marL="0" indent="0" defTabSz="457200">
              <a:spcAft>
                <a:spcPct val="0"/>
              </a:spcAft>
              <a:buNone/>
            </a:pPr>
            <a:r>
              <a:rPr lang="en-US" sz="2200" b="1" dirty="0">
                <a:latin typeface="+mn-lt"/>
                <a:cs typeface="Times New Roman"/>
              </a:rPr>
              <a:t>Table 8-8 </a:t>
            </a:r>
            <a:r>
              <a:rPr lang="en-US" sz="2200" dirty="0">
                <a:latin typeface="+mn-lt"/>
                <a:cs typeface="Times New Roman"/>
              </a:rPr>
              <a:t>Disaggregating the Aggregate Plan at Red Tomato Tools for Period 1</a:t>
            </a:r>
          </a:p>
        </p:txBody>
      </p:sp>
      <p:graphicFrame>
        <p:nvGraphicFramePr>
          <p:cNvPr id="6" name="Table 5"/>
          <p:cNvGraphicFramePr>
            <a:graphicFrameLocks noGrp="1"/>
          </p:cNvGraphicFramePr>
          <p:nvPr>
            <p:extLst>
              <p:ext uri="{D42A27DB-BD31-4B8C-83A1-F6EECF244321}">
                <p14:modId xmlns:p14="http://schemas.microsoft.com/office/powerpoint/2010/main" val="3983890441"/>
              </p:ext>
            </p:extLst>
          </p:nvPr>
        </p:nvGraphicFramePr>
        <p:xfrm>
          <a:off x="457200" y="2951787"/>
          <a:ext cx="8229599" cy="2439607"/>
        </p:xfrm>
        <a:graphic>
          <a:graphicData uri="http://schemas.openxmlformats.org/drawingml/2006/table">
            <a:tbl>
              <a:tblPr firstRow="1" bandRow="1">
                <a:tableStyleId>{2D5ABB26-0587-4C30-8999-92F81FD0307C}</a:tableStyleId>
              </a:tblPr>
              <a:tblGrid>
                <a:gridCol w="947572">
                  <a:extLst>
                    <a:ext uri="{9D8B030D-6E8A-4147-A177-3AD203B41FA5}">
                      <a16:colId xmlns:a16="http://schemas.microsoft.com/office/drawing/2014/main" val="20000"/>
                    </a:ext>
                  </a:extLst>
                </a:gridCol>
                <a:gridCol w="1194199">
                  <a:extLst>
                    <a:ext uri="{9D8B030D-6E8A-4147-A177-3AD203B41FA5}">
                      <a16:colId xmlns:a16="http://schemas.microsoft.com/office/drawing/2014/main" val="20001"/>
                    </a:ext>
                  </a:extLst>
                </a:gridCol>
                <a:gridCol w="830748">
                  <a:extLst>
                    <a:ext uri="{9D8B030D-6E8A-4147-A177-3AD203B41FA5}">
                      <a16:colId xmlns:a16="http://schemas.microsoft.com/office/drawing/2014/main" val="20002"/>
                    </a:ext>
                  </a:extLst>
                </a:gridCol>
                <a:gridCol w="1142278">
                  <a:extLst>
                    <a:ext uri="{9D8B030D-6E8A-4147-A177-3AD203B41FA5}">
                      <a16:colId xmlns:a16="http://schemas.microsoft.com/office/drawing/2014/main" val="20003"/>
                    </a:ext>
                  </a:extLst>
                </a:gridCol>
                <a:gridCol w="1038435">
                  <a:extLst>
                    <a:ext uri="{9D8B030D-6E8A-4147-A177-3AD203B41FA5}">
                      <a16:colId xmlns:a16="http://schemas.microsoft.com/office/drawing/2014/main" val="20004"/>
                    </a:ext>
                  </a:extLst>
                </a:gridCol>
                <a:gridCol w="869689">
                  <a:extLst>
                    <a:ext uri="{9D8B030D-6E8A-4147-A177-3AD203B41FA5}">
                      <a16:colId xmlns:a16="http://schemas.microsoft.com/office/drawing/2014/main" val="20005"/>
                    </a:ext>
                  </a:extLst>
                </a:gridCol>
                <a:gridCol w="960551">
                  <a:extLst>
                    <a:ext uri="{9D8B030D-6E8A-4147-A177-3AD203B41FA5}">
                      <a16:colId xmlns:a16="http://schemas.microsoft.com/office/drawing/2014/main" val="20006"/>
                    </a:ext>
                  </a:extLst>
                </a:gridCol>
                <a:gridCol w="1246127">
                  <a:extLst>
                    <a:ext uri="{9D8B030D-6E8A-4147-A177-3AD203B41FA5}">
                      <a16:colId xmlns:a16="http://schemas.microsoft.com/office/drawing/2014/main" val="20007"/>
                    </a:ext>
                  </a:extLst>
                </a:gridCol>
              </a:tblGrid>
              <a:tr h="831073">
                <a:tc>
                  <a:txBody>
                    <a:bodyPr/>
                    <a:lstStyle/>
                    <a:p>
                      <a:pPr algn="ctr"/>
                      <a:r>
                        <a:rPr lang="en-US" sz="1200" b="1" i="0" dirty="0">
                          <a:latin typeface="+mn-lt"/>
                        </a:rPr>
                        <a:t>Product</a:t>
                      </a:r>
                      <a:endParaRPr lang="en-US" sz="1200" b="1" i="0" dirty="0">
                        <a:latin typeface="+mn-lt"/>
                        <a:cs typeface="Times New Roman"/>
                      </a:endParaRP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Setup Time/ Batch (hour)</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Average Batch Size</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Production Time/ Unit (hour)</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Production Quantity</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Number of Setups</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rPr>
                        <a:t>Setup Time</a:t>
                      </a:r>
                      <a:r>
                        <a:rPr lang="en-US" sz="1200" b="1" i="0" baseline="0" dirty="0">
                          <a:latin typeface="+mn-lt"/>
                        </a:rPr>
                        <a:t> (hours)</a:t>
                      </a:r>
                      <a:endParaRPr lang="en-US" sz="1200" b="1" i="0" dirty="0">
                        <a:latin typeface="+mn-lt"/>
                        <a:cs typeface="Times New Roman"/>
                      </a:endParaRP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tc>
                  <a:txBody>
                    <a:bodyPr/>
                    <a:lstStyle/>
                    <a:p>
                      <a:pPr algn="ctr"/>
                      <a:r>
                        <a:rPr lang="en-US" sz="1200" b="1" i="0" dirty="0">
                          <a:latin typeface="+mn-lt"/>
                          <a:cs typeface="Times New Roman"/>
                        </a:rPr>
                        <a:t>Production Time (hours)</a:t>
                      </a:r>
                    </a:p>
                  </a:txBody>
                  <a:tcPr marL="80426" marR="80426" marT="40213" marB="40213" anchor="b">
                    <a:lnT w="19050" cap="flat" cmpd="sng" algn="ctr">
                      <a:solidFill>
                        <a:scrgbClr r="0" g="0" b="0"/>
                      </a:solidFill>
                      <a:prstDash val="solid"/>
                      <a:round/>
                      <a:headEnd type="none" w="med" len="med"/>
                      <a:tailEnd type="none" w="med" len="med"/>
                    </a:lnT>
                    <a:lnB w="1905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268089">
                <a:tc>
                  <a:txBody>
                    <a:bodyPr/>
                    <a:lstStyle/>
                    <a:p>
                      <a:pPr algn="ctr"/>
                      <a:r>
                        <a:rPr lang="en-US" sz="1200" dirty="0"/>
                        <a:t>A</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8</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50</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5.60</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256</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5</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40</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1,433.6</a:t>
                      </a:r>
                    </a:p>
                  </a:txBody>
                  <a:tcPr marL="80426" marR="80426" marT="40213" marB="40213">
                    <a:lnT w="1905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268089">
                <a:tc>
                  <a:txBody>
                    <a:bodyPr/>
                    <a:lstStyle/>
                    <a:p>
                      <a:pPr algn="ctr"/>
                      <a:r>
                        <a:rPr lang="en-US" sz="1200" dirty="0"/>
                        <a:t>B</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6</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150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3.00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640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4</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24</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1,920.0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268089">
                <a:tc>
                  <a:txBody>
                    <a:bodyPr/>
                    <a:lstStyle/>
                    <a:p>
                      <a:pPr algn="ctr"/>
                      <a:r>
                        <a:rPr lang="en-US" sz="1200" dirty="0"/>
                        <a:t>C</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8</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100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3.80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512</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40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1,945.6</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268089">
                <a:tc>
                  <a:txBody>
                    <a:bodyPr/>
                    <a:lstStyle/>
                    <a:p>
                      <a:pPr algn="ctr"/>
                      <a:r>
                        <a:rPr lang="en-US" sz="1200" dirty="0"/>
                        <a:t>D</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4.80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256</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50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1,228.8</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268089">
                <a:tc>
                  <a:txBody>
                    <a:bodyPr/>
                    <a:lstStyle/>
                    <a:p>
                      <a:pPr algn="ctr"/>
                      <a:r>
                        <a:rPr lang="en-US" sz="1200" dirty="0"/>
                        <a:t>E</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6</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100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3.60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512</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30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1,843.2</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268089">
                <a:tc>
                  <a:txBody>
                    <a:bodyPr/>
                    <a:lstStyle/>
                    <a:p>
                      <a:pPr algn="ctr"/>
                      <a:r>
                        <a:rPr lang="en-US" sz="1200" dirty="0"/>
                        <a:t>F</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75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4.30</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r>
                        <a:rPr lang="en-US" sz="1200" dirty="0"/>
                        <a:t>384</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3400" algn="r"/>
                        </a:tabLst>
                      </a:pPr>
                      <a:r>
                        <a:rPr lang="en-US" sz="1200" dirty="0"/>
                        <a:t>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447675" algn="r"/>
                        </a:tabLst>
                      </a:pPr>
                      <a:r>
                        <a:rPr lang="en-US" sz="1200" dirty="0"/>
                        <a:t>25</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algn="ctr">
                        <a:tabLst>
                          <a:tab pos="538163" algn="r"/>
                        </a:tabLst>
                      </a:pPr>
                      <a:r>
                        <a:rPr lang="en-US" sz="1200" dirty="0"/>
                        <a:t>1,651.2</a:t>
                      </a:r>
                    </a:p>
                  </a:txBody>
                  <a:tcPr marL="80426" marR="80426" marT="40213" marB="40213">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bl>
          </a:graphicData>
        </a:graphic>
      </p:graphicFrame>
      <p:sp>
        <p:nvSpPr>
          <p:cNvPr id="4" name="Content Placeholder 3"/>
          <p:cNvSpPr>
            <a:spLocks noGrp="1"/>
          </p:cNvSpPr>
          <p:nvPr>
            <p:ph type="body" idx="2"/>
          </p:nvPr>
        </p:nvSpPr>
        <p:spPr>
          <a:xfrm>
            <a:off x="457200" y="5455920"/>
            <a:ext cx="8229600" cy="861744"/>
          </a:xfrm>
        </p:spPr>
        <p:txBody>
          <a:bodyPr wrap="square" lIns="91425" tIns="91425" rIns="91425" bIns="91425">
            <a:spAutoFit/>
          </a:bodyPr>
          <a:lstStyle/>
          <a:p>
            <a:pPr marL="0" lvl="0" indent="0" defTabSz="457200">
              <a:spcAft>
                <a:spcPct val="0"/>
              </a:spcAft>
              <a:buNone/>
            </a:pPr>
            <a:r>
              <a:rPr lang="en-US" sz="2200" kern="1200" dirty="0">
                <a:solidFill>
                  <a:srgbClr val="000000"/>
                </a:solidFill>
                <a:latin typeface="Arial (Body)"/>
              </a:rPr>
              <a:t>Planned production and setup = 10,231.4 hrs</a:t>
            </a:r>
            <a:br>
              <a:rPr lang="en-US" sz="2200" kern="1200" dirty="0">
                <a:solidFill>
                  <a:srgbClr val="000000"/>
                </a:solidFill>
                <a:latin typeface="Arial (Body)"/>
              </a:rPr>
            </a:br>
            <a:r>
              <a:rPr lang="en-US" sz="2200" kern="1200" dirty="0">
                <a:solidFill>
                  <a:srgbClr val="000000"/>
                </a:solidFill>
                <a:latin typeface="Arial (Body)"/>
              </a:rPr>
              <a:t>Available production time = 10,240 hrs</a:t>
            </a:r>
          </a:p>
        </p:txBody>
      </p:sp>
    </p:spTree>
    <p:extLst>
      <p:ext uri="{BB962C8B-B14F-4D97-AF65-F5344CB8AC3E}">
        <p14:creationId xmlns:p14="http://schemas.microsoft.com/office/powerpoint/2010/main" val="40449422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Summary of Learning Objective 3</a:t>
            </a:r>
          </a:p>
        </p:txBody>
      </p:sp>
      <p:sp>
        <p:nvSpPr>
          <p:cNvPr id="3" name="Content Placeholder 2"/>
          <p:cNvSpPr>
            <a:spLocks noGrp="1"/>
          </p:cNvSpPr>
          <p:nvPr>
            <p:ph type="body" idx="1"/>
          </p:nvPr>
        </p:nvSpPr>
        <p:spPr>
          <a:xfrm>
            <a:off x="457200" y="1600200"/>
            <a:ext cx="8229600" cy="4247286"/>
          </a:xfrm>
        </p:spPr>
        <p:txBody>
          <a:bodyPr wrap="square" lIns="91425" tIns="91425" rIns="91425" bIns="91425">
            <a:spAutoFit/>
          </a:bodyPr>
          <a:lstStyle/>
          <a:p>
            <a:pPr marL="0" lvl="0" indent="0" defTabSz="457200">
              <a:spcAft>
                <a:spcPct val="0"/>
              </a:spcAft>
              <a:buSzPct val="100000"/>
              <a:buNone/>
            </a:pPr>
            <a:r>
              <a:rPr lang="en-US" sz="2200" kern="1200" dirty="0">
                <a:solidFill>
                  <a:srgbClr val="000000"/>
                </a:solidFill>
                <a:latin typeface="Arial (Body)"/>
                <a:ea typeface="+mn-ea"/>
                <a:cs typeface="+mn-cs"/>
              </a:rPr>
              <a:t>Given the goal of maximizing profits (or minimizing costs) subject to supply chain constraints, the aggregate planning problem can be modeled as a linear program. The first step is to identify a suitable aggregate unit of production and forecast demand in terms of the aggregate unit. The next step is to identify the various costs (such as material, inventory, production) and constraints in the supply chain. We then identify the set of decision variables and construct the objective function and constraints in terms of the decision variables. Linear programming then allows us to optimize the objective function subject to the specified constraints. The aggregate plan should then be converted to a feasible master production schedule.</a:t>
            </a:r>
          </a:p>
        </p:txBody>
      </p:sp>
    </p:spTree>
    <p:extLst>
      <p:ext uri="{BB962C8B-B14F-4D97-AF65-F5344CB8AC3E}">
        <p14:creationId xmlns:p14="http://schemas.microsoft.com/office/powerpoint/2010/main" val="13759753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in Excel</a:t>
            </a:r>
          </a:p>
        </p:txBody>
      </p:sp>
      <p:sp>
        <p:nvSpPr>
          <p:cNvPr id="3" name="Text Placeholder 2"/>
          <p:cNvSpPr>
            <a:spLocks noGrp="1"/>
          </p:cNvSpPr>
          <p:nvPr>
            <p:ph type="body" idx="1"/>
          </p:nvPr>
        </p:nvSpPr>
        <p:spPr>
          <a:xfrm>
            <a:off x="457200" y="1600201"/>
            <a:ext cx="8229600" cy="622346"/>
          </a:xfrm>
        </p:spPr>
        <p:txBody>
          <a:bodyPr/>
          <a:lstStyle/>
          <a:p>
            <a:pPr marL="0" indent="0">
              <a:buNone/>
            </a:pPr>
            <a:r>
              <a:rPr lang="en-US" sz="2000" b="1" dirty="0"/>
              <a:t>Table 8-9 </a:t>
            </a:r>
            <a:r>
              <a:rPr lang="en-US" sz="2000" dirty="0"/>
              <a:t>Building the Basic Aggregate Planning Spreadsheet</a:t>
            </a:r>
          </a:p>
        </p:txBody>
      </p:sp>
      <p:graphicFrame>
        <p:nvGraphicFramePr>
          <p:cNvPr id="4" name="Table 3"/>
          <p:cNvGraphicFramePr>
            <a:graphicFrameLocks noGrp="1"/>
          </p:cNvGraphicFramePr>
          <p:nvPr>
            <p:extLst>
              <p:ext uri="{D42A27DB-BD31-4B8C-83A1-F6EECF244321}">
                <p14:modId xmlns:p14="http://schemas.microsoft.com/office/powerpoint/2010/main" val="1927656388"/>
              </p:ext>
            </p:extLst>
          </p:nvPr>
        </p:nvGraphicFramePr>
        <p:xfrm>
          <a:off x="457200" y="2432819"/>
          <a:ext cx="8229600" cy="3100475"/>
        </p:xfrm>
        <a:graphic>
          <a:graphicData uri="http://schemas.openxmlformats.org/drawingml/2006/table">
            <a:tbl>
              <a:tblPr firstRow="1" bandRow="1">
                <a:tableStyleId>{2D5ABB26-0587-4C30-8999-92F81FD0307C}</a:tableStyleId>
              </a:tblPr>
              <a:tblGrid>
                <a:gridCol w="1282940">
                  <a:extLst>
                    <a:ext uri="{9D8B030D-6E8A-4147-A177-3AD203B41FA5}">
                      <a16:colId xmlns:a16="http://schemas.microsoft.com/office/drawing/2014/main" val="20000"/>
                    </a:ext>
                  </a:extLst>
                </a:gridCol>
                <a:gridCol w="1079548">
                  <a:extLst>
                    <a:ext uri="{9D8B030D-6E8A-4147-A177-3AD203B41FA5}">
                      <a16:colId xmlns:a16="http://schemas.microsoft.com/office/drawing/2014/main" val="20001"/>
                    </a:ext>
                  </a:extLst>
                </a:gridCol>
                <a:gridCol w="2448517">
                  <a:extLst>
                    <a:ext uri="{9D8B030D-6E8A-4147-A177-3AD203B41FA5}">
                      <a16:colId xmlns:a16="http://schemas.microsoft.com/office/drawing/2014/main" val="20002"/>
                    </a:ext>
                  </a:extLst>
                </a:gridCol>
                <a:gridCol w="2286596">
                  <a:extLst>
                    <a:ext uri="{9D8B030D-6E8A-4147-A177-3AD203B41FA5}">
                      <a16:colId xmlns:a16="http://schemas.microsoft.com/office/drawing/2014/main" val="20003"/>
                    </a:ext>
                  </a:extLst>
                </a:gridCol>
                <a:gridCol w="1131999">
                  <a:extLst>
                    <a:ext uri="{9D8B030D-6E8A-4147-A177-3AD203B41FA5}">
                      <a16:colId xmlns:a16="http://schemas.microsoft.com/office/drawing/2014/main" val="20004"/>
                    </a:ext>
                  </a:extLst>
                </a:gridCol>
              </a:tblGrid>
              <a:tr h="533475">
                <a:tc>
                  <a:txBody>
                    <a:bodyPr/>
                    <a:lstStyle/>
                    <a:p>
                      <a:r>
                        <a:rPr lang="en-US" sz="1400" b="1" dirty="0"/>
                        <a:t>Output</a:t>
                      </a:r>
                    </a:p>
                  </a:txBody>
                  <a:tcPr anchor="b">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1" dirty="0"/>
                        <a:t>Cells</a:t>
                      </a:r>
                    </a:p>
                  </a:txBody>
                  <a:tcPr anchor="b">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1" dirty="0"/>
                        <a:t>Relationship to inputs</a:t>
                      </a:r>
                    </a:p>
                  </a:txBody>
                  <a:tcPr anchor="b">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1" dirty="0"/>
                        <a:t>Formula in Row 5</a:t>
                      </a:r>
                    </a:p>
                  </a:txBody>
                  <a:tcPr anchor="b">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b="1" dirty="0"/>
                        <a:t>Copied to Calls</a:t>
                      </a:r>
                    </a:p>
                  </a:txBody>
                  <a:tcPr anchor="b">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424435">
                <a:tc>
                  <a:txBody>
                    <a:bodyPr/>
                    <a:lstStyle/>
                    <a:p>
                      <a:r>
                        <a:rPr lang="en-US" sz="1400" dirty="0"/>
                        <a:t>Workforce </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D5:D10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800" i="0" baseline="-25000" dirty="0">
                          <a:solidFill>
                            <a:schemeClr val="bg1"/>
                          </a:solidFill>
                        </a:rPr>
                        <a:t>W sub t = W sub t minus 1 + H sub t minus L sub t.</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 D4 + B5 – C5</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D6:D10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657954">
                <a:tc>
                  <a:txBody>
                    <a:bodyPr/>
                    <a:lstStyle/>
                    <a:p>
                      <a:r>
                        <a:rPr lang="en-US" sz="1400" dirty="0"/>
                        <a:t>Production </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I5:I10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800" dirty="0">
                          <a:solidFill>
                            <a:schemeClr val="bg1"/>
                          </a:solidFill>
                        </a:rPr>
                        <a:t>P sub t = 40 times W sub t plus start fraction O </a:t>
                      </a:r>
                      <a:r>
                        <a:rPr lang="en-US" sz="1200" dirty="0">
                          <a:solidFill>
                            <a:schemeClr val="bg1"/>
                          </a:solidFill>
                        </a:rPr>
                        <a:t>sub t over 4 end fraction.</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800" b="0" i="0" u="none" strike="noStrike" cap="none" dirty="0">
                          <a:solidFill>
                            <a:schemeClr val="bg1"/>
                          </a:solidFill>
                          <a:effectLst/>
                          <a:latin typeface="+mn-lt"/>
                          <a:ea typeface="+mn-ea"/>
                          <a:cs typeface="+mn-cs"/>
                          <a:sym typeface="Arial"/>
                        </a:rPr>
                        <a:t>= 40 times D 5 + left parenthesis E 5 over 4 right parenthesis</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I6:I10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806185">
                <a:tc>
                  <a:txBody>
                    <a:bodyPr/>
                    <a:lstStyle/>
                    <a:p>
                      <a:r>
                        <a:rPr lang="en-US" sz="1400" dirty="0"/>
                        <a:t>Inventory </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F5:F10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0" i="0" u="none" strike="noStrike" cap="none" dirty="0">
                          <a:solidFill>
                            <a:schemeClr val="bg1"/>
                          </a:solidFill>
                          <a:effectLst/>
                          <a:latin typeface="+mn-lt"/>
                          <a:ea typeface="+mn-ea"/>
                          <a:cs typeface="+mn-cs"/>
                          <a:sym typeface="Arial"/>
                        </a:rPr>
                        <a:t>I sub t = max of left parenthesis I sub t minus 1 plus P sub t + C sub t minus D sub t minus S sub t minus 1, 0 right parenthesis</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800" b="0" i="0" u="none" strike="noStrike" cap="none" dirty="0">
                          <a:solidFill>
                            <a:schemeClr val="bg1"/>
                          </a:solidFill>
                          <a:effectLst/>
                          <a:latin typeface="+mn-lt"/>
                          <a:ea typeface="+mn-ea"/>
                          <a:cs typeface="+mn-cs"/>
                          <a:sym typeface="Arial"/>
                        </a:rPr>
                        <a:t>= max left parenthesis F 4 + I 5 + H 5 minus G 4 minus J 5, 0 right parenthesis</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c>
                  <a:txBody>
                    <a:bodyPr/>
                    <a:lstStyle/>
                    <a:p>
                      <a:r>
                        <a:rPr lang="en-US" sz="1400" dirty="0"/>
                        <a:t>F6:F10</a:t>
                      </a:r>
                    </a:p>
                  </a:txBody>
                  <a:tcP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678426">
                <a:tc>
                  <a:txBody>
                    <a:bodyPr/>
                    <a:lstStyle/>
                    <a:p>
                      <a:r>
                        <a:rPr lang="en-US" sz="1400" dirty="0"/>
                        <a:t>Stockout </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r>
                        <a:rPr lang="en-US" sz="1400" dirty="0"/>
                        <a:t>G5:G10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r>
                        <a:rPr lang="en-US" sz="800" b="0" i="0" u="none" strike="noStrike" cap="none" dirty="0">
                          <a:solidFill>
                            <a:schemeClr val="bg1"/>
                          </a:solidFill>
                          <a:effectLst/>
                          <a:latin typeface="+mn-lt"/>
                          <a:ea typeface="+mn-ea"/>
                          <a:cs typeface="+mn-cs"/>
                          <a:sym typeface="Arial"/>
                        </a:rPr>
                        <a:t>S sub t minus max left parenthesis 0, S, sub t minus 1 + D sub t + I sub t minus 1 minus P sub t minus c sub t</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0" i="0" u="none" strike="noStrike" cap="none" dirty="0">
                          <a:solidFill>
                            <a:schemeClr val="bg1"/>
                          </a:solidFill>
                          <a:effectLst/>
                          <a:latin typeface="+mn-lt"/>
                          <a:ea typeface="+mn-ea"/>
                          <a:cs typeface="+mn-cs"/>
                          <a:sym typeface="Arial"/>
                        </a:rPr>
                        <a:t>Equals max of left parenthesis 0, J 5 + G 4 minus I 5, minus H 5 minus F 4</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tc>
                  <a:txBody>
                    <a:bodyPr/>
                    <a:lstStyle/>
                    <a:p>
                      <a:r>
                        <a:rPr lang="en-US" sz="1400" dirty="0"/>
                        <a:t>G6:G10</a:t>
                      </a:r>
                    </a:p>
                  </a:txBody>
                  <a:tcPr>
                    <a:lnT w="12700" cap="flat" cmpd="sng" algn="ctr">
                      <a:solidFill>
                        <a:scrgbClr r="0" g="0" b="0"/>
                      </a:solidFill>
                      <a:prstDash val="solid"/>
                      <a:round/>
                      <a:headEnd type="none" w="med" len="med"/>
                      <a:tailEnd type="none" w="med" len="med"/>
                    </a:lnT>
                    <a:lnB w="28575" cap="flat" cmpd="sng" algn="ctr">
                      <a:solidFill>
                        <a:scrgbClr r="0" g="0" b="0"/>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bl>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391665728"/>
              </p:ext>
            </p:extLst>
          </p:nvPr>
        </p:nvGraphicFramePr>
        <p:xfrm>
          <a:off x="2965895" y="3027652"/>
          <a:ext cx="1474787" cy="277812"/>
        </p:xfrm>
        <a:graphic>
          <a:graphicData uri="http://schemas.openxmlformats.org/presentationml/2006/ole">
            <mc:AlternateContent xmlns:mc="http://schemas.openxmlformats.org/markup-compatibility/2006">
              <mc:Choice xmlns:v="urn:schemas-microsoft-com:vml" Requires="v">
                <p:oleObj name="Equation" r:id="rId2" imgW="1282680" imgH="241200" progId="Equation.DSMT4">
                  <p:embed/>
                </p:oleObj>
              </mc:Choice>
              <mc:Fallback>
                <p:oleObj name="Equation" r:id="rId2" imgW="1282680" imgH="241200" progId="Equation.DSMT4">
                  <p:embed/>
                  <p:pic>
                    <p:nvPicPr>
                      <p:cNvPr id="0" name=""/>
                      <p:cNvPicPr/>
                      <p:nvPr/>
                    </p:nvPicPr>
                    <p:blipFill>
                      <a:blip r:embed="rId3"/>
                      <a:stretch>
                        <a:fillRect/>
                      </a:stretch>
                    </p:blipFill>
                    <p:spPr>
                      <a:xfrm>
                        <a:off x="2965895" y="3027652"/>
                        <a:ext cx="1474787" cy="277812"/>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2364014690"/>
              </p:ext>
            </p:extLst>
          </p:nvPr>
        </p:nvGraphicFramePr>
        <p:xfrm>
          <a:off x="2936926" y="3444137"/>
          <a:ext cx="1367663" cy="491744"/>
        </p:xfrm>
        <a:graphic>
          <a:graphicData uri="http://schemas.openxmlformats.org/presentationml/2006/ole">
            <mc:AlternateContent xmlns:mc="http://schemas.openxmlformats.org/markup-compatibility/2006">
              <mc:Choice xmlns:v="urn:schemas-microsoft-com:vml" Requires="v">
                <p:oleObj name="Equation" r:id="rId4" imgW="1130040" imgH="406080" progId="Equation.DSMT4">
                  <p:embed/>
                </p:oleObj>
              </mc:Choice>
              <mc:Fallback>
                <p:oleObj name="Equation" r:id="rId4" imgW="1130040" imgH="406080" progId="Equation.DSMT4">
                  <p:embed/>
                  <p:pic>
                    <p:nvPicPr>
                      <p:cNvPr id="0" name=""/>
                      <p:cNvPicPr/>
                      <p:nvPr/>
                    </p:nvPicPr>
                    <p:blipFill>
                      <a:blip r:embed="rId5"/>
                      <a:stretch>
                        <a:fillRect/>
                      </a:stretch>
                    </p:blipFill>
                    <p:spPr>
                      <a:xfrm>
                        <a:off x="2936926" y="3444137"/>
                        <a:ext cx="1367663" cy="491744"/>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602910140"/>
              </p:ext>
            </p:extLst>
          </p:nvPr>
        </p:nvGraphicFramePr>
        <p:xfrm>
          <a:off x="2936926" y="4123511"/>
          <a:ext cx="1878806" cy="578094"/>
        </p:xfrm>
        <a:graphic>
          <a:graphicData uri="http://schemas.openxmlformats.org/presentationml/2006/ole">
            <mc:AlternateContent xmlns:mc="http://schemas.openxmlformats.org/markup-compatibility/2006">
              <mc:Choice xmlns:v="urn:schemas-microsoft-com:vml" Requires="v">
                <p:oleObj name="Equation" r:id="rId6" imgW="1485720" imgH="457200" progId="Equation.DSMT4">
                  <p:embed/>
                </p:oleObj>
              </mc:Choice>
              <mc:Fallback>
                <p:oleObj name="Equation" r:id="rId6" imgW="1485720" imgH="457200" progId="Equation.DSMT4">
                  <p:embed/>
                  <p:pic>
                    <p:nvPicPr>
                      <p:cNvPr id="0" name=""/>
                      <p:cNvPicPr/>
                      <p:nvPr/>
                    </p:nvPicPr>
                    <p:blipFill>
                      <a:blip r:embed="rId7"/>
                      <a:stretch>
                        <a:fillRect/>
                      </a:stretch>
                    </p:blipFill>
                    <p:spPr>
                      <a:xfrm>
                        <a:off x="2936926" y="4123511"/>
                        <a:ext cx="1878806" cy="578094"/>
                      </a:xfrm>
                      <a:prstGeom prst="rect">
                        <a:avLst/>
                      </a:prstGeom>
                    </p:spPr>
                  </p:pic>
                </p:oleObj>
              </mc:Fallback>
            </mc:AlternateContent>
          </a:graphicData>
        </a:graphic>
      </p:graphicFrame>
      <p:graphicFrame>
        <p:nvGraphicFramePr>
          <p:cNvPr id="8" name="Object 7"/>
          <p:cNvGraphicFramePr>
            <a:graphicFrameLocks noChangeAspect="1"/>
          </p:cNvGraphicFramePr>
          <p:nvPr>
            <p:extLst>
              <p:ext uri="{D42A27DB-BD31-4B8C-83A1-F6EECF244321}">
                <p14:modId xmlns:p14="http://schemas.microsoft.com/office/powerpoint/2010/main" val="3670026665"/>
              </p:ext>
            </p:extLst>
          </p:nvPr>
        </p:nvGraphicFramePr>
        <p:xfrm>
          <a:off x="2958283" y="4911877"/>
          <a:ext cx="1722601" cy="525540"/>
        </p:xfrm>
        <a:graphic>
          <a:graphicData uri="http://schemas.openxmlformats.org/presentationml/2006/ole">
            <mc:AlternateContent xmlns:mc="http://schemas.openxmlformats.org/markup-compatibility/2006">
              <mc:Choice xmlns:v="urn:schemas-microsoft-com:vml" Requires="v">
                <p:oleObj name="Equation" r:id="rId8" imgW="1498320" imgH="457200" progId="Equation.DSMT4">
                  <p:embed/>
                </p:oleObj>
              </mc:Choice>
              <mc:Fallback>
                <p:oleObj name="Equation" r:id="rId8" imgW="1498320" imgH="457200" progId="Equation.DSMT4">
                  <p:embed/>
                  <p:pic>
                    <p:nvPicPr>
                      <p:cNvPr id="0" name=""/>
                      <p:cNvPicPr/>
                      <p:nvPr/>
                    </p:nvPicPr>
                    <p:blipFill>
                      <a:blip r:embed="rId9"/>
                      <a:stretch>
                        <a:fillRect/>
                      </a:stretch>
                    </p:blipFill>
                    <p:spPr>
                      <a:xfrm>
                        <a:off x="2958283" y="4911877"/>
                        <a:ext cx="1722601" cy="525540"/>
                      </a:xfrm>
                      <a:prstGeom prst="rect">
                        <a:avLst/>
                      </a:prstGeom>
                    </p:spPr>
                  </p:pic>
                </p:oleObj>
              </mc:Fallback>
            </mc:AlternateContent>
          </a:graphicData>
        </a:graphic>
      </p:graphicFrame>
      <p:graphicFrame>
        <p:nvGraphicFramePr>
          <p:cNvPr id="9" name="Object 8"/>
          <p:cNvGraphicFramePr>
            <a:graphicFrameLocks noChangeAspect="1"/>
          </p:cNvGraphicFramePr>
          <p:nvPr>
            <p:extLst>
              <p:ext uri="{D42A27DB-BD31-4B8C-83A1-F6EECF244321}">
                <p14:modId xmlns:p14="http://schemas.microsoft.com/office/powerpoint/2010/main" val="2345711466"/>
              </p:ext>
            </p:extLst>
          </p:nvPr>
        </p:nvGraphicFramePr>
        <p:xfrm>
          <a:off x="5355277" y="3452674"/>
          <a:ext cx="1382713" cy="522288"/>
        </p:xfrm>
        <a:graphic>
          <a:graphicData uri="http://schemas.openxmlformats.org/presentationml/2006/ole">
            <mc:AlternateContent xmlns:mc="http://schemas.openxmlformats.org/markup-compatibility/2006">
              <mc:Choice xmlns:v="urn:schemas-microsoft-com:vml" Requires="v">
                <p:oleObj name="Equation" r:id="rId10" imgW="1143000" imgH="431640" progId="Equation.DSMT4">
                  <p:embed/>
                </p:oleObj>
              </mc:Choice>
              <mc:Fallback>
                <p:oleObj name="Equation" r:id="rId10" imgW="1143000" imgH="431640" progId="Equation.DSMT4">
                  <p:embed/>
                  <p:pic>
                    <p:nvPicPr>
                      <p:cNvPr id="0" name=""/>
                      <p:cNvPicPr/>
                      <p:nvPr/>
                    </p:nvPicPr>
                    <p:blipFill>
                      <a:blip r:embed="rId11"/>
                      <a:stretch>
                        <a:fillRect/>
                      </a:stretch>
                    </p:blipFill>
                    <p:spPr>
                      <a:xfrm>
                        <a:off x="5355277" y="3452674"/>
                        <a:ext cx="1382713" cy="522288"/>
                      </a:xfrm>
                      <a:prstGeom prst="rect">
                        <a:avLst/>
                      </a:prstGeom>
                    </p:spPr>
                  </p:pic>
                </p:oleObj>
              </mc:Fallback>
            </mc:AlternateContent>
          </a:graphicData>
        </a:graphic>
      </p:graphicFrame>
      <p:graphicFrame>
        <p:nvGraphicFramePr>
          <p:cNvPr id="10" name="Object 9"/>
          <p:cNvGraphicFramePr>
            <a:graphicFrameLocks noChangeAspect="1"/>
          </p:cNvGraphicFramePr>
          <p:nvPr>
            <p:extLst>
              <p:ext uri="{D42A27DB-BD31-4B8C-83A1-F6EECF244321}">
                <p14:modId xmlns:p14="http://schemas.microsoft.com/office/powerpoint/2010/main" val="1372518219"/>
              </p:ext>
            </p:extLst>
          </p:nvPr>
        </p:nvGraphicFramePr>
        <p:xfrm>
          <a:off x="5379779" y="4135970"/>
          <a:ext cx="1741081" cy="574726"/>
        </p:xfrm>
        <a:graphic>
          <a:graphicData uri="http://schemas.openxmlformats.org/presentationml/2006/ole">
            <mc:AlternateContent xmlns:mc="http://schemas.openxmlformats.org/markup-compatibility/2006">
              <mc:Choice xmlns:v="urn:schemas-microsoft-com:vml" Requires="v">
                <p:oleObj name="Equation" r:id="rId12" imgW="1307880" imgH="431640" progId="Equation.DSMT4">
                  <p:embed/>
                </p:oleObj>
              </mc:Choice>
              <mc:Fallback>
                <p:oleObj name="Equation" r:id="rId12" imgW="1307880" imgH="431640" progId="Equation.DSMT4">
                  <p:embed/>
                  <p:pic>
                    <p:nvPicPr>
                      <p:cNvPr id="0" name=""/>
                      <p:cNvPicPr/>
                      <p:nvPr/>
                    </p:nvPicPr>
                    <p:blipFill>
                      <a:blip r:embed="rId13"/>
                      <a:stretch>
                        <a:fillRect/>
                      </a:stretch>
                    </p:blipFill>
                    <p:spPr>
                      <a:xfrm>
                        <a:off x="5379779" y="4135970"/>
                        <a:ext cx="1741081" cy="574726"/>
                      </a:xfrm>
                      <a:prstGeom prst="rect">
                        <a:avLst/>
                      </a:prstGeom>
                    </p:spPr>
                  </p:pic>
                </p:oleObj>
              </mc:Fallback>
            </mc:AlternateContent>
          </a:graphicData>
        </a:graphic>
      </p:graphicFrame>
      <p:graphicFrame>
        <p:nvGraphicFramePr>
          <p:cNvPr id="11" name="Object 10"/>
          <p:cNvGraphicFramePr>
            <a:graphicFrameLocks noChangeAspect="1"/>
          </p:cNvGraphicFramePr>
          <p:nvPr>
            <p:extLst>
              <p:ext uri="{D42A27DB-BD31-4B8C-83A1-F6EECF244321}">
                <p14:modId xmlns:p14="http://schemas.microsoft.com/office/powerpoint/2010/main" val="1237310646"/>
              </p:ext>
            </p:extLst>
          </p:nvPr>
        </p:nvGraphicFramePr>
        <p:xfrm>
          <a:off x="5446581" y="4920968"/>
          <a:ext cx="1690370" cy="553212"/>
        </p:xfrm>
        <a:graphic>
          <a:graphicData uri="http://schemas.openxmlformats.org/presentationml/2006/ole">
            <mc:AlternateContent xmlns:mc="http://schemas.openxmlformats.org/markup-compatibility/2006">
              <mc:Choice xmlns:v="urn:schemas-microsoft-com:vml" Requires="v">
                <p:oleObj name="Equation" r:id="rId14" imgW="1396800" imgH="457200" progId="Equation.DSMT4">
                  <p:embed/>
                </p:oleObj>
              </mc:Choice>
              <mc:Fallback>
                <p:oleObj name="Equation" r:id="rId14" imgW="1396800" imgH="457200" progId="Equation.DSMT4">
                  <p:embed/>
                  <p:pic>
                    <p:nvPicPr>
                      <p:cNvPr id="0" name=""/>
                      <p:cNvPicPr/>
                      <p:nvPr/>
                    </p:nvPicPr>
                    <p:blipFill>
                      <a:blip r:embed="rId15"/>
                      <a:stretch>
                        <a:fillRect/>
                      </a:stretch>
                    </p:blipFill>
                    <p:spPr>
                      <a:xfrm>
                        <a:off x="5446581" y="4920968"/>
                        <a:ext cx="1690370" cy="553212"/>
                      </a:xfrm>
                      <a:prstGeom prst="rect">
                        <a:avLst/>
                      </a:prstGeom>
                    </p:spPr>
                  </p:pic>
                </p:oleObj>
              </mc:Fallback>
            </mc:AlternateContent>
          </a:graphicData>
        </a:graphic>
      </p:graphicFrame>
    </p:spTree>
    <p:extLst>
      <p:ext uri="{BB962C8B-B14F-4D97-AF65-F5344CB8AC3E}">
        <p14:creationId xmlns:p14="http://schemas.microsoft.com/office/powerpoint/2010/main" val="18222232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(1 of 8)</a:t>
            </a:r>
          </a:p>
        </p:txBody>
      </p:sp>
      <p:pic>
        <p:nvPicPr>
          <p:cNvPr id="5" name="Picture 4" descr="A spreadsheet with aggregate plan decision variables. Columns in this spreadsheet are as follows. Period. Number hired, H sub t. Number laid off, L sub t. Number in the workforce, W sub t. Overtime, O sub t. Inventory, I sub t. Stock out, S sub t. Subcontract C sub t. Production, P sub t. Demand. Maximum overtime available. Period. Cells Ay 4 through Ay 10, 0 through 6. Number hired. B 4 through B 10, 0. Number laid off. C 4, 0. C5, 16. C 6 through C 10, 0. Workforce. D 4, 80. D 5 through D 10, 64 each. Overtime, E 4 through E 10, 0.  Inventory. F 4, 1000. F5, 1960. F 6, 1520. F 7, 880. F 8, 0. F 9, 140. F 10, 500.  Stock out. G 4 through G 7, G 9, G 10, 0. G 8, 220. Subcontract, H 4 through H 7, H 9, H 10, 0. H 8 140.  Production. I 4, blank. I 5 through I 10, 2560 each. Demand. I 4, 1600. I 5, 3000. I 6, 3200. I 7, 3800. I 8, 2200. I 9, I 10, 2200 each.  Maximum overtime available. M 4 through M 10, 640 each. Total cost, cell C 12, $422,660"/>
          <p:cNvPicPr>
            <a:picLocks noChangeAspect="1"/>
          </p:cNvPicPr>
          <p:nvPr/>
        </p:nvPicPr>
        <p:blipFill>
          <a:blip r:embed="rId2"/>
          <a:stretch>
            <a:fillRect/>
          </a:stretch>
        </p:blipFill>
        <p:spPr>
          <a:xfrm>
            <a:off x="536987" y="2417219"/>
            <a:ext cx="8070025" cy="2238401"/>
          </a:xfrm>
          <a:prstGeom prst="rect">
            <a:avLst/>
          </a:prstGeom>
        </p:spPr>
      </p:pic>
      <p:sp>
        <p:nvSpPr>
          <p:cNvPr id="4" name="Text Placeholder 3"/>
          <p:cNvSpPr>
            <a:spLocks noGrp="1"/>
          </p:cNvSpPr>
          <p:nvPr>
            <p:ph type="body" idx="1"/>
          </p:nvPr>
        </p:nvSpPr>
        <p:spPr>
          <a:xfrm>
            <a:off x="457200" y="5692536"/>
            <a:ext cx="8229600" cy="533401"/>
          </a:xfrm>
        </p:spPr>
        <p:txBody>
          <a:bodyPr/>
          <a:lstStyle/>
          <a:p>
            <a:pPr marL="0" indent="0">
              <a:buNone/>
            </a:pPr>
            <a:r>
              <a:rPr lang="en-US" sz="2000" b="1" dirty="0">
                <a:latin typeface="+mn-lt"/>
              </a:rPr>
              <a:t>Figure 8-1 </a:t>
            </a:r>
            <a:r>
              <a:rPr lang="en-US" sz="2000" dirty="0">
                <a:latin typeface="+mn-lt"/>
              </a:rPr>
              <a:t>Basic Aggregate Planning Spreadsheet</a:t>
            </a:r>
          </a:p>
        </p:txBody>
      </p:sp>
    </p:spTree>
    <p:extLst>
      <p:ext uri="{BB962C8B-B14F-4D97-AF65-F5344CB8AC3E}">
        <p14:creationId xmlns:p14="http://schemas.microsoft.com/office/powerpoint/2010/main" val="28597933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CBE20B-EE3D-5EFF-BBFB-15CB379DA895}"/>
            </a:ext>
          </a:extLst>
        </p:cNvPr>
        <p:cNvGrpSpPr/>
        <p:nvPr/>
      </p:nvGrpSpPr>
      <p:grpSpPr>
        <a:xfrm>
          <a:off x="0" y="0"/>
          <a:ext cx="0" cy="0"/>
          <a:chOff x="0" y="0"/>
          <a:chExt cx="0" cy="0"/>
        </a:xfrm>
      </p:grpSpPr>
      <p:pic>
        <p:nvPicPr>
          <p:cNvPr id="1026" name="Picture 2">
            <a:extLst>
              <a:ext uri="{FF2B5EF4-FFF2-40B4-BE49-F238E27FC236}">
                <a16:creationId xmlns:a16="http://schemas.microsoft.com/office/drawing/2014/main" id="{51FAC431-03DE-61BE-FE43-959B52CB56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3299" b="238"/>
          <a:stretch>
            <a:fillRect/>
          </a:stretch>
        </p:blipFill>
        <p:spPr bwMode="auto">
          <a:xfrm>
            <a:off x="20" y="10"/>
            <a:ext cx="9143980" cy="6857990"/>
          </a:xfrm>
          <a:prstGeom prst="rect">
            <a:avLst/>
          </a:prstGeom>
          <a:solidFill>
            <a:srgbClr val="FFFFFF"/>
          </a:solidFill>
        </p:spPr>
      </p:pic>
    </p:spTree>
    <p:extLst>
      <p:ext uri="{BB962C8B-B14F-4D97-AF65-F5344CB8AC3E}">
        <p14:creationId xmlns:p14="http://schemas.microsoft.com/office/powerpoint/2010/main" val="422323886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(2 of 8)</a:t>
            </a:r>
          </a:p>
        </p:txBody>
      </p:sp>
      <p:sp>
        <p:nvSpPr>
          <p:cNvPr id="3" name="Text Placeholder 2"/>
          <p:cNvSpPr>
            <a:spLocks noGrp="1"/>
          </p:cNvSpPr>
          <p:nvPr>
            <p:ph type="body" idx="1"/>
          </p:nvPr>
        </p:nvSpPr>
        <p:spPr/>
        <p:txBody>
          <a:bodyPr wrap="square" lIns="91425" tIns="91425" rIns="91425" bIns="91425">
            <a:spAutoFit/>
          </a:bodyPr>
          <a:lstStyle/>
          <a:p>
            <a:pPr marL="0" lvl="0" indent="0" defTabSz="457200">
              <a:spcAft>
                <a:spcPct val="0"/>
              </a:spcAft>
              <a:buNone/>
              <a:tabLst/>
            </a:pPr>
            <a:r>
              <a:rPr lang="en-US" sz="2000" kern="1200" dirty="0">
                <a:solidFill>
                  <a:srgbClr val="000000"/>
                </a:solidFill>
                <a:latin typeface="+mn-lt"/>
                <a:ea typeface="+mn-ea"/>
                <a:cs typeface="+mn-cs"/>
              </a:rPr>
              <a:t>For</a:t>
            </a:r>
            <a:r>
              <a:rPr lang="en-US" sz="2000" b="1" kern="1200" dirty="0">
                <a:solidFill>
                  <a:srgbClr val="000000"/>
                </a:solidFill>
                <a:latin typeface="+mn-lt"/>
                <a:ea typeface="+mn-ea"/>
                <a:cs typeface="+mn-cs"/>
              </a:rPr>
              <a:t> </a:t>
            </a:r>
            <a:r>
              <a:rPr lang="en-US" sz="2000" i="1" kern="1200" dirty="0">
                <a:solidFill>
                  <a:srgbClr val="000000"/>
                </a:solidFill>
                <a:latin typeface="+mn-lt"/>
                <a:ea typeface="+mn-ea"/>
                <a:cs typeface="+mn-cs"/>
              </a:rPr>
              <a:t>t</a:t>
            </a:r>
            <a:r>
              <a:rPr lang="en-US" sz="2000" b="1" kern="1200" dirty="0">
                <a:solidFill>
                  <a:srgbClr val="000000"/>
                </a:solidFill>
                <a:latin typeface="+mn-lt"/>
                <a:ea typeface="+mn-ea"/>
                <a:cs typeface="+mn-cs"/>
              </a:rPr>
              <a:t> </a:t>
            </a:r>
            <a:r>
              <a:rPr lang="en-US" sz="2000" kern="1200" dirty="0">
                <a:solidFill>
                  <a:srgbClr val="000000"/>
                </a:solidFill>
                <a:latin typeface="+mn-lt"/>
                <a:ea typeface="+mn-ea"/>
                <a:cs typeface="+mn-cs"/>
              </a:rPr>
              <a:t>= 1, ..., 6</a:t>
            </a:r>
            <a:endParaRPr lang="en-US" sz="2000" i="1" kern="1200" dirty="0">
              <a:solidFill>
                <a:srgbClr val="000000"/>
              </a:solidFill>
              <a:latin typeface="+mn-lt"/>
              <a:ea typeface="+mn-ea"/>
              <a:cs typeface="+mn-cs"/>
            </a:endParaRPr>
          </a:p>
          <a:p>
            <a:pPr marL="1168400" indent="-812800">
              <a:buFont typeface="Monotype Sorts" charset="0"/>
              <a:buNone/>
              <a:tabLst>
                <a:tab pos="812800" algn="l"/>
              </a:tabLst>
            </a:pPr>
            <a:r>
              <a:rPr lang="en-US" sz="2000" i="1" dirty="0">
                <a:latin typeface="+mn-lt"/>
              </a:rPr>
              <a:t>W</a:t>
            </a:r>
            <a:r>
              <a:rPr lang="en-US" sz="2000" i="1" baseline="-25000" dirty="0">
                <a:latin typeface="+mn-lt"/>
              </a:rPr>
              <a:t>t</a:t>
            </a:r>
            <a:r>
              <a:rPr lang="en-US" sz="2000" dirty="0">
                <a:latin typeface="+mn-lt"/>
              </a:rPr>
              <a:t> = Workforce size for Month </a:t>
            </a:r>
            <a:r>
              <a:rPr lang="en-US" sz="2000" i="1" dirty="0">
                <a:latin typeface="+mn-lt"/>
              </a:rPr>
              <a:t>t</a:t>
            </a:r>
          </a:p>
          <a:p>
            <a:pPr marL="1168400" indent="-812800">
              <a:buFont typeface="Monotype Sorts" charset="0"/>
              <a:buNone/>
              <a:tabLst>
                <a:tab pos="812800" algn="l"/>
              </a:tabLst>
            </a:pPr>
            <a:r>
              <a:rPr lang="en-US" sz="2000" i="1" dirty="0">
                <a:latin typeface="+mn-lt"/>
              </a:rPr>
              <a:t>H</a:t>
            </a:r>
            <a:r>
              <a:rPr lang="en-US" sz="2000" i="1" baseline="-25000" dirty="0">
                <a:latin typeface="+mn-lt"/>
              </a:rPr>
              <a:t>t</a:t>
            </a:r>
            <a:r>
              <a:rPr lang="en-US" sz="2000" dirty="0">
                <a:latin typeface="+mn-lt"/>
              </a:rPr>
              <a:t> = Number of employees hired at the beginning of Month </a:t>
            </a:r>
            <a:r>
              <a:rPr lang="en-US" sz="2000" i="1" dirty="0">
                <a:latin typeface="+mn-lt"/>
              </a:rPr>
              <a:t>t</a:t>
            </a:r>
          </a:p>
          <a:p>
            <a:pPr marL="1168400" indent="-812800">
              <a:buFont typeface="Monotype Sorts" charset="0"/>
              <a:buNone/>
              <a:tabLst>
                <a:tab pos="812800" algn="l"/>
              </a:tabLst>
            </a:pPr>
            <a:r>
              <a:rPr lang="en-US" sz="2000" i="1" dirty="0">
                <a:latin typeface="+mn-lt"/>
              </a:rPr>
              <a:t>L</a:t>
            </a:r>
            <a:r>
              <a:rPr lang="en-US" sz="2000" i="1" baseline="-25000" dirty="0">
                <a:latin typeface="+mn-lt"/>
              </a:rPr>
              <a:t>t</a:t>
            </a:r>
            <a:r>
              <a:rPr lang="en-US" sz="2000" dirty="0">
                <a:latin typeface="+mn-lt"/>
              </a:rPr>
              <a:t> = Number of employees laid off at the beginning of Month </a:t>
            </a:r>
            <a:r>
              <a:rPr lang="en-US" sz="2000" i="1" dirty="0">
                <a:latin typeface="+mn-lt"/>
              </a:rPr>
              <a:t>t</a:t>
            </a:r>
          </a:p>
          <a:p>
            <a:pPr marL="1168400" indent="-812800">
              <a:buFont typeface="Monotype Sorts" charset="0"/>
              <a:buNone/>
              <a:tabLst>
                <a:tab pos="812800" algn="l"/>
              </a:tabLst>
            </a:pPr>
            <a:r>
              <a:rPr lang="en-US" sz="2000" i="1" dirty="0">
                <a:latin typeface="+mn-lt"/>
              </a:rPr>
              <a:t>P</a:t>
            </a:r>
            <a:r>
              <a:rPr lang="en-US" sz="2000" i="1" baseline="-25000" dirty="0">
                <a:latin typeface="+mn-lt"/>
              </a:rPr>
              <a:t>t</a:t>
            </a:r>
            <a:r>
              <a:rPr lang="en-US" sz="2000" dirty="0">
                <a:latin typeface="+mn-lt"/>
              </a:rPr>
              <a:t> = Production in Month </a:t>
            </a:r>
            <a:r>
              <a:rPr lang="en-US" sz="2000" i="1" dirty="0">
                <a:latin typeface="+mn-lt"/>
              </a:rPr>
              <a:t>t</a:t>
            </a:r>
          </a:p>
          <a:p>
            <a:pPr marL="1168400" indent="-812800">
              <a:buFont typeface="Monotype Sorts" charset="0"/>
              <a:buNone/>
              <a:tabLst>
                <a:tab pos="812800" algn="l"/>
              </a:tabLst>
            </a:pPr>
            <a:r>
              <a:rPr lang="en-US" sz="2000" i="1" dirty="0">
                <a:latin typeface="+mn-lt"/>
              </a:rPr>
              <a:t>I</a:t>
            </a:r>
            <a:r>
              <a:rPr lang="en-US" sz="2000" i="1" baseline="-25000" dirty="0">
                <a:latin typeface="+mn-lt"/>
              </a:rPr>
              <a:t>t</a:t>
            </a:r>
            <a:r>
              <a:rPr lang="en-US" sz="2000" dirty="0">
                <a:latin typeface="+mn-lt"/>
              </a:rPr>
              <a:t> = Inventory at the end of Month </a:t>
            </a:r>
            <a:r>
              <a:rPr lang="en-US" sz="2000" i="1" dirty="0">
                <a:latin typeface="+mn-lt"/>
              </a:rPr>
              <a:t>t</a:t>
            </a:r>
          </a:p>
          <a:p>
            <a:pPr marL="1168400" indent="-812800">
              <a:buFont typeface="Monotype Sorts" charset="0"/>
              <a:buNone/>
              <a:tabLst>
                <a:tab pos="812800" algn="l"/>
              </a:tabLst>
            </a:pPr>
            <a:r>
              <a:rPr lang="en-US" sz="2000" i="1" dirty="0">
                <a:latin typeface="+mn-lt"/>
              </a:rPr>
              <a:t>S</a:t>
            </a:r>
            <a:r>
              <a:rPr lang="en-US" sz="2000" i="1" baseline="-25000" dirty="0">
                <a:latin typeface="+mn-lt"/>
              </a:rPr>
              <a:t>t</a:t>
            </a:r>
            <a:r>
              <a:rPr lang="en-US" sz="2000" dirty="0">
                <a:latin typeface="+mn-lt"/>
              </a:rPr>
              <a:t> = Number of units stocked out at the end of Month </a:t>
            </a:r>
            <a:r>
              <a:rPr lang="en-US" sz="2000" i="1" dirty="0">
                <a:latin typeface="+mn-lt"/>
              </a:rPr>
              <a:t>t</a:t>
            </a:r>
          </a:p>
          <a:p>
            <a:pPr marL="1168400" indent="-812800">
              <a:buFont typeface="Monotype Sorts" charset="0"/>
              <a:buNone/>
              <a:tabLst>
                <a:tab pos="812800" algn="l"/>
              </a:tabLst>
            </a:pPr>
            <a:r>
              <a:rPr lang="en-US" sz="2000" i="1" dirty="0">
                <a:latin typeface="+mn-lt"/>
              </a:rPr>
              <a:t>C</a:t>
            </a:r>
            <a:r>
              <a:rPr lang="en-US" sz="2000" i="1" baseline="-25000" dirty="0">
                <a:latin typeface="+mn-lt"/>
              </a:rPr>
              <a:t>t</a:t>
            </a:r>
            <a:r>
              <a:rPr lang="en-US" sz="2000" dirty="0">
                <a:latin typeface="+mn-lt"/>
              </a:rPr>
              <a:t> = Number of units subcontracted for Month </a:t>
            </a:r>
            <a:r>
              <a:rPr lang="en-US" sz="2000" i="1" dirty="0">
                <a:latin typeface="+mn-lt"/>
              </a:rPr>
              <a:t>t</a:t>
            </a:r>
          </a:p>
          <a:p>
            <a:pPr marL="1168400" indent="-812800">
              <a:buFont typeface="Monotype Sorts" charset="0"/>
              <a:buNone/>
              <a:tabLst>
                <a:tab pos="812800" algn="l"/>
              </a:tabLst>
            </a:pPr>
            <a:r>
              <a:rPr lang="en-US" sz="2000" i="1" dirty="0">
                <a:latin typeface="+mn-lt"/>
              </a:rPr>
              <a:t>O</a:t>
            </a:r>
            <a:r>
              <a:rPr lang="en-US" sz="2000" i="1" baseline="-25000" dirty="0">
                <a:latin typeface="+mn-lt"/>
              </a:rPr>
              <a:t>t</a:t>
            </a:r>
            <a:r>
              <a:rPr lang="en-US" sz="2000" dirty="0">
                <a:latin typeface="+mn-lt"/>
              </a:rPr>
              <a:t> = Number of overtime hours worked in Month </a:t>
            </a:r>
            <a:r>
              <a:rPr lang="en-US" sz="2000" i="1" dirty="0">
                <a:latin typeface="+mn-lt"/>
              </a:rPr>
              <a:t>t</a:t>
            </a:r>
          </a:p>
        </p:txBody>
      </p:sp>
    </p:spTree>
    <p:extLst>
      <p:ext uri="{BB962C8B-B14F-4D97-AF65-F5344CB8AC3E}">
        <p14:creationId xmlns:p14="http://schemas.microsoft.com/office/powerpoint/2010/main" val="28714433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(3 of 8)</a:t>
            </a:r>
          </a:p>
        </p:txBody>
      </p:sp>
      <p:pic>
        <p:nvPicPr>
          <p:cNvPr id="5" name="Picture 4" descr="The aggregate plan decision variables spreadsheet has columns for Period, number hired, number laid off, workforce, overtime, inventory stockout, subcontract, production, demand. Period. Cells Ay 4 through A 10, 0 through 0 through 6. Number hired, 0. Number laid off, 0.  Workforce in period 0, D 4, 80. Overtime, 0.  Inventory in period 0, F 4, 1000. Stock out, 0. Production, period 0, I 4, blank. Other cells 0. • Demand. Cell J 4, blank. J 5, 1600. J 6, 3000. J 7, 3200. J 8, 3800. J 9, 2200. J 10, 2200."/>
          <p:cNvPicPr>
            <a:picLocks noChangeAspect="1"/>
          </p:cNvPicPr>
          <p:nvPr/>
        </p:nvPicPr>
        <p:blipFill>
          <a:blip r:embed="rId2"/>
          <a:stretch>
            <a:fillRect/>
          </a:stretch>
        </p:blipFill>
        <p:spPr>
          <a:xfrm>
            <a:off x="657042" y="2467455"/>
            <a:ext cx="7835371" cy="2160834"/>
          </a:xfrm>
          <a:prstGeom prst="rect">
            <a:avLst/>
          </a:prstGeom>
        </p:spPr>
      </p:pic>
      <p:sp>
        <p:nvSpPr>
          <p:cNvPr id="3" name="Text Placeholder 2"/>
          <p:cNvSpPr>
            <a:spLocks noGrp="1"/>
          </p:cNvSpPr>
          <p:nvPr>
            <p:ph type="body" idx="1"/>
          </p:nvPr>
        </p:nvSpPr>
        <p:spPr>
          <a:xfrm>
            <a:off x="451746" y="5685910"/>
            <a:ext cx="8235054" cy="526203"/>
          </a:xfrm>
        </p:spPr>
        <p:txBody>
          <a:bodyPr/>
          <a:lstStyle/>
          <a:p>
            <a:pPr marL="0" indent="0">
              <a:buNone/>
            </a:pPr>
            <a:r>
              <a:rPr lang="en-US" sz="2000" b="1" dirty="0">
                <a:latin typeface="+mn-lt"/>
              </a:rPr>
              <a:t>Figure 8-2 </a:t>
            </a:r>
            <a:r>
              <a:rPr lang="en-US" sz="2000" dirty="0">
                <a:latin typeface="+mn-lt"/>
              </a:rPr>
              <a:t>Spreadsheet Area for Decision Variables</a:t>
            </a:r>
          </a:p>
        </p:txBody>
      </p:sp>
    </p:spTree>
    <p:extLst>
      <p:ext uri="{BB962C8B-B14F-4D97-AF65-F5344CB8AC3E}">
        <p14:creationId xmlns:p14="http://schemas.microsoft.com/office/powerpoint/2010/main" val="43990002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(4 of 8)</a:t>
            </a:r>
          </a:p>
        </p:txBody>
      </p:sp>
      <p:pic>
        <p:nvPicPr>
          <p:cNvPr id="5" name="Picture 4" descr="Spreadsheet area for constraints. Constraints are as follows. Workforce. Capacity. Inventory. Overtime. Workforce. M 5, negative 80. M 6 through M 10, 0. Capacity. N 5 through N 10, 0. Inventory. O 5, negative 600. O 6, negative 3000. O 7, negative 3200. O 8, negative 3800. O 9, negative 2200. O 10, negative 2200. Overtime, P 5 through P 10, 0. Cell formulas are as follows. M 5 = D 5 minus D 4 minus B 5 + C 5. Equation 8.2. copied to M 6 colon M 10. N 5 = 40 star D 5 + E 5 divided by 4, minus I 5. Equation 8.3 copied to N 6 colon N 10. O 5 = F 4 minus G 4 + I 5 + H 5 minus J 5 Minus F 5 + G 5. Equation 8. 4. Copied to O 6 colon O 10. P 5 = minus E 5 +, 10 star D 5. Equation 8.5. Copied to P 6 colon P 10"/>
          <p:cNvPicPr>
            <a:picLocks noChangeAspect="1"/>
          </p:cNvPicPr>
          <p:nvPr/>
        </p:nvPicPr>
        <p:blipFill>
          <a:blip r:embed="rId2"/>
          <a:stretch>
            <a:fillRect/>
          </a:stretch>
        </p:blipFill>
        <p:spPr>
          <a:xfrm>
            <a:off x="2096654" y="1575553"/>
            <a:ext cx="4957948" cy="3856182"/>
          </a:xfrm>
          <a:prstGeom prst="rect">
            <a:avLst/>
          </a:prstGeom>
        </p:spPr>
      </p:pic>
      <p:sp>
        <p:nvSpPr>
          <p:cNvPr id="3" name="Text Placeholder 2"/>
          <p:cNvSpPr>
            <a:spLocks noGrp="1"/>
          </p:cNvSpPr>
          <p:nvPr>
            <p:ph type="body" idx="1"/>
          </p:nvPr>
        </p:nvSpPr>
        <p:spPr>
          <a:xfrm>
            <a:off x="457200" y="5680889"/>
            <a:ext cx="8229600" cy="453813"/>
          </a:xfrm>
        </p:spPr>
        <p:txBody>
          <a:bodyPr/>
          <a:lstStyle/>
          <a:p>
            <a:pPr marL="0" indent="0">
              <a:buNone/>
            </a:pPr>
            <a:r>
              <a:rPr lang="en-US" sz="2000" b="1" dirty="0">
                <a:latin typeface="+mn-lt"/>
              </a:rPr>
              <a:t>Figure 8-3 </a:t>
            </a:r>
            <a:r>
              <a:rPr lang="en-US" sz="2000" dirty="0">
                <a:latin typeface="+mn-lt"/>
              </a:rPr>
              <a:t>Spreadsheet Area for Constraints</a:t>
            </a:r>
          </a:p>
        </p:txBody>
      </p:sp>
    </p:spTree>
    <p:extLst>
      <p:ext uri="{BB962C8B-B14F-4D97-AF65-F5344CB8AC3E}">
        <p14:creationId xmlns:p14="http://schemas.microsoft.com/office/powerpoint/2010/main" val="29519387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2057"/>
            <a:ext cx="8229600" cy="707856"/>
          </a:xfrm>
        </p:spPr>
        <p:txBody>
          <a:bodyPr tIns="91425" anchor="b">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(5 of 8)</a:t>
            </a:r>
          </a:p>
        </p:txBody>
      </p:sp>
      <p:pic>
        <p:nvPicPr>
          <p:cNvPr id="5" name="Picture 4" descr="Aggregate plan costs are calculated using a spreadsheet. Columns are as follows. Period, cells Ay 15 through Ay 20, periods 1 through 6. Hiring, column B. Layoff, column C. Regular time, column D. Overtime, column E. Inventory, column F. Stock out, column G. Subcontract, column H. Material, column I. All values 0. Total cost, C 22, is 0."/>
          <p:cNvPicPr>
            <a:picLocks noChangeAspect="1"/>
          </p:cNvPicPr>
          <p:nvPr/>
        </p:nvPicPr>
        <p:blipFill>
          <a:blip r:embed="rId2"/>
          <a:stretch>
            <a:fillRect/>
          </a:stretch>
        </p:blipFill>
        <p:spPr>
          <a:xfrm>
            <a:off x="840371" y="2377901"/>
            <a:ext cx="7458687" cy="2049088"/>
          </a:xfrm>
          <a:prstGeom prst="rect">
            <a:avLst/>
          </a:prstGeom>
        </p:spPr>
      </p:pic>
      <p:sp>
        <p:nvSpPr>
          <p:cNvPr id="3" name="Text Placeholder 2"/>
          <p:cNvSpPr>
            <a:spLocks noGrp="1"/>
          </p:cNvSpPr>
          <p:nvPr>
            <p:ph type="body" idx="1"/>
          </p:nvPr>
        </p:nvSpPr>
        <p:spPr>
          <a:xfrm>
            <a:off x="457200" y="5660570"/>
            <a:ext cx="8229600" cy="508330"/>
          </a:xfrm>
        </p:spPr>
        <p:txBody>
          <a:bodyPr/>
          <a:lstStyle/>
          <a:p>
            <a:pPr marL="0" indent="0">
              <a:buNone/>
            </a:pPr>
            <a:r>
              <a:rPr lang="en-US" sz="2000" b="1" dirty="0">
                <a:latin typeface="+mn-lt"/>
              </a:rPr>
              <a:t>Figure 8-4 </a:t>
            </a:r>
            <a:r>
              <a:rPr lang="en-US" sz="2000" dirty="0">
                <a:latin typeface="+mn-lt"/>
              </a:rPr>
              <a:t>Spreadsheet Area for Cost Calculations</a:t>
            </a:r>
          </a:p>
        </p:txBody>
      </p:sp>
    </p:spTree>
    <p:extLst>
      <p:ext uri="{BB962C8B-B14F-4D97-AF65-F5344CB8AC3E}">
        <p14:creationId xmlns:p14="http://schemas.microsoft.com/office/powerpoint/2010/main" val="42778906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(6 of 8)</a:t>
            </a:r>
          </a:p>
        </p:txBody>
      </p:sp>
      <p:sp>
        <p:nvSpPr>
          <p:cNvPr id="3" name="Text Placeholder 2"/>
          <p:cNvSpPr>
            <a:spLocks noGrp="1"/>
          </p:cNvSpPr>
          <p:nvPr>
            <p:ph type="body" idx="1"/>
          </p:nvPr>
        </p:nvSpPr>
        <p:spPr>
          <a:xfrm>
            <a:off x="457200" y="1600200"/>
            <a:ext cx="8229600" cy="3170068"/>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Set Target Cell: C22</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Equal to: Select </a:t>
            </a:r>
            <a:r>
              <a:rPr lang="en-US" sz="2400" b="1" kern="1200" dirty="0">
                <a:solidFill>
                  <a:srgbClr val="000000"/>
                </a:solidFill>
                <a:latin typeface="Arial (Body)"/>
                <a:ea typeface="+mn-ea"/>
                <a:cs typeface="+mn-cs"/>
              </a:rPr>
              <a:t>Min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By Changing Cells: B5:I10</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Subject to the constraints: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B5:C10 = integer {Number of workers hired or laid off is integer}</a:t>
            </a:r>
          </a:p>
        </p:txBody>
      </p:sp>
      <p:graphicFrame>
        <p:nvGraphicFramePr>
          <p:cNvPr id="4" name="Object 3" descr="Range B 5 to I 10 is greater than or equal to zero. Note that all decision variables are non negative."/>
          <p:cNvGraphicFramePr>
            <a:graphicFrameLocks noChangeAspect="1"/>
          </p:cNvGraphicFramePr>
          <p:nvPr>
            <p:extLst>
              <p:ext uri="{D42A27DB-BD31-4B8C-83A1-F6EECF244321}">
                <p14:modId xmlns:p14="http://schemas.microsoft.com/office/powerpoint/2010/main" val="840677771"/>
              </p:ext>
            </p:extLst>
          </p:nvPr>
        </p:nvGraphicFramePr>
        <p:xfrm>
          <a:off x="706438" y="4794250"/>
          <a:ext cx="7269162" cy="434975"/>
        </p:xfrm>
        <a:graphic>
          <a:graphicData uri="http://schemas.openxmlformats.org/presentationml/2006/ole">
            <mc:AlternateContent xmlns:mc="http://schemas.openxmlformats.org/markup-compatibility/2006">
              <mc:Choice xmlns:v="urn:schemas-microsoft-com:vml" Requires="v">
                <p:oleObj name="Equation" r:id="rId2" imgW="3390840" imgH="203040" progId="Equation.DSMT4">
                  <p:embed/>
                </p:oleObj>
              </mc:Choice>
              <mc:Fallback>
                <p:oleObj name="Equation" r:id="rId2" imgW="3390840" imgH="203040" progId="Equation.DSMT4">
                  <p:embed/>
                  <p:pic>
                    <p:nvPicPr>
                      <p:cNvPr id="0" name=""/>
                      <p:cNvPicPr/>
                      <p:nvPr/>
                    </p:nvPicPr>
                    <p:blipFill>
                      <a:blip r:embed="rId3"/>
                      <a:stretch>
                        <a:fillRect/>
                      </a:stretch>
                    </p:blipFill>
                    <p:spPr>
                      <a:xfrm>
                        <a:off x="706438" y="4794250"/>
                        <a:ext cx="7269162" cy="434975"/>
                      </a:xfrm>
                      <a:prstGeom prst="rect">
                        <a:avLst/>
                      </a:prstGeom>
                    </p:spPr>
                  </p:pic>
                </p:oleObj>
              </mc:Fallback>
            </mc:AlternateContent>
          </a:graphicData>
        </a:graphic>
      </p:graphicFrame>
    </p:spTree>
    <p:extLst>
      <p:ext uri="{BB962C8B-B14F-4D97-AF65-F5344CB8AC3E}">
        <p14:creationId xmlns:p14="http://schemas.microsoft.com/office/powerpoint/2010/main" val="36904625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kern="1200" dirty="0">
                <a:latin typeface="Times New Roman" panose="02020603050405020304" pitchFamily="18" charset="0"/>
              </a:rPr>
              <a:t>Aggregate Planning Using Solver </a:t>
            </a:r>
            <a:r>
              <a:rPr lang="en-US" sz="2000" b="0" kern="1200" dirty="0">
                <a:latin typeface="Times New Roman" panose="02020603050405020304" pitchFamily="18" charset="0"/>
              </a:rPr>
              <a:t>(7 of 8)</a:t>
            </a:r>
            <a:endParaRPr lang="en-US" dirty="0"/>
          </a:p>
        </p:txBody>
      </p:sp>
      <p:sp>
        <p:nvSpPr>
          <p:cNvPr id="9" name="Text Placeholder 8"/>
          <p:cNvSpPr>
            <a:spLocks noGrp="1"/>
          </p:cNvSpPr>
          <p:nvPr>
            <p:ph type="body" idx="1"/>
          </p:nvPr>
        </p:nvSpPr>
        <p:spPr>
          <a:xfrm>
            <a:off x="457200" y="1600201"/>
            <a:ext cx="308308" cy="533400"/>
          </a:xfrm>
        </p:spPr>
        <p:txBody>
          <a:bodyPr/>
          <a:lstStyle/>
          <a:p>
            <a:r>
              <a:rPr lang="en-US" sz="2400" dirty="0">
                <a:latin typeface="+mn-lt"/>
              </a:rPr>
              <a:t> </a:t>
            </a:r>
          </a:p>
        </p:txBody>
      </p:sp>
      <p:graphicFrame>
        <p:nvGraphicFramePr>
          <p:cNvPr id="8" name="Object 7" descr="F 10 is greater than or equal to 500"/>
          <p:cNvGraphicFramePr>
            <a:graphicFrameLocks noChangeAspect="1"/>
          </p:cNvGraphicFramePr>
          <p:nvPr>
            <p:extLst>
              <p:ext uri="{D42A27DB-BD31-4B8C-83A1-F6EECF244321}">
                <p14:modId xmlns:p14="http://schemas.microsoft.com/office/powerpoint/2010/main" val="1605402918"/>
              </p:ext>
            </p:extLst>
          </p:nvPr>
        </p:nvGraphicFramePr>
        <p:xfrm>
          <a:off x="765508" y="1692399"/>
          <a:ext cx="1429903" cy="363976"/>
        </p:xfrm>
        <a:graphic>
          <a:graphicData uri="http://schemas.openxmlformats.org/presentationml/2006/ole">
            <mc:AlternateContent xmlns:mc="http://schemas.openxmlformats.org/markup-compatibility/2006">
              <mc:Choice xmlns:v="urn:schemas-microsoft-com:vml" Requires="v">
                <p:oleObj name="Equation" r:id="rId2" imgW="698400" imgH="177480" progId="Equation.DSMT4">
                  <p:embed/>
                </p:oleObj>
              </mc:Choice>
              <mc:Fallback>
                <p:oleObj name="Equation" r:id="rId2" imgW="698400" imgH="177480" progId="Equation.DSMT4">
                  <p:embed/>
                  <p:pic>
                    <p:nvPicPr>
                      <p:cNvPr id="0" name=""/>
                      <p:cNvPicPr/>
                      <p:nvPr/>
                    </p:nvPicPr>
                    <p:blipFill>
                      <a:blip r:embed="rId3"/>
                      <a:stretch>
                        <a:fillRect/>
                      </a:stretch>
                    </p:blipFill>
                    <p:spPr>
                      <a:xfrm>
                        <a:off x="765508" y="1692399"/>
                        <a:ext cx="1429903" cy="363976"/>
                      </a:xfrm>
                      <a:prstGeom prst="rect">
                        <a:avLst/>
                      </a:prstGeom>
                    </p:spPr>
                  </p:pic>
                </p:oleObj>
              </mc:Fallback>
            </mc:AlternateContent>
          </a:graphicData>
        </a:graphic>
      </p:graphicFrame>
      <p:sp>
        <p:nvSpPr>
          <p:cNvPr id="3" name="Text Placeholder 2"/>
          <p:cNvSpPr>
            <a:spLocks noGrp="1"/>
          </p:cNvSpPr>
          <p:nvPr>
            <p:ph sz="quarter" idx="13"/>
          </p:nvPr>
        </p:nvSpPr>
        <p:spPr>
          <a:xfrm>
            <a:off x="2227940" y="1595895"/>
            <a:ext cx="6117771" cy="558800"/>
          </a:xfrm>
        </p:spPr>
        <p:txBody>
          <a:bodyPr/>
          <a:lstStyle/>
          <a:p>
            <a:pPr marL="0" lvl="0" indent="0" defTabSz="457200">
              <a:spcAft>
                <a:spcPct val="0"/>
              </a:spcAft>
              <a:buNone/>
              <a:tabLst/>
            </a:pPr>
            <a:r>
              <a:rPr lang="en-US" sz="2400" kern="1200" dirty="0">
                <a:solidFill>
                  <a:srgbClr val="000000"/>
                </a:solidFill>
                <a:latin typeface="Arial (Body)"/>
              </a:rPr>
              <a:t>{Inventory at end of Period 6 is at least 500}</a:t>
            </a:r>
          </a:p>
        </p:txBody>
      </p:sp>
      <p:sp>
        <p:nvSpPr>
          <p:cNvPr id="6" name="Content Placeholder 5"/>
          <p:cNvSpPr>
            <a:spLocks noGrp="1"/>
          </p:cNvSpPr>
          <p:nvPr>
            <p:ph sz="quarter" idx="14"/>
          </p:nvPr>
        </p:nvSpPr>
        <p:spPr>
          <a:xfrm>
            <a:off x="457200" y="2199594"/>
            <a:ext cx="8232775" cy="609600"/>
          </a:xfrm>
        </p:spPr>
        <p:txBody>
          <a:bodyPr/>
          <a:lstStyle/>
          <a:p>
            <a:pPr marL="255651" lvl="0" indent="-255651" defTabSz="457200">
              <a:spcAft>
                <a:spcPct val="0"/>
              </a:spcAft>
              <a:tabLst/>
            </a:pPr>
            <a:r>
              <a:rPr lang="en-US" sz="2400" kern="1200" dirty="0">
                <a:solidFill>
                  <a:srgbClr val="000000"/>
                </a:solidFill>
                <a:latin typeface="Arial (Body)"/>
              </a:rPr>
              <a:t>G10 = 0 {Stockout at end of Period 6 equals 0}</a:t>
            </a:r>
          </a:p>
        </p:txBody>
      </p:sp>
      <p:sp>
        <p:nvSpPr>
          <p:cNvPr id="10" name="Content Placeholder 9"/>
          <p:cNvSpPr>
            <a:spLocks noGrp="1"/>
          </p:cNvSpPr>
          <p:nvPr>
            <p:ph sz="quarter" idx="16"/>
          </p:nvPr>
        </p:nvSpPr>
        <p:spPr>
          <a:xfrm>
            <a:off x="457200" y="2889026"/>
            <a:ext cx="308308" cy="604837"/>
          </a:xfrm>
        </p:spPr>
        <p:txBody>
          <a:bodyPr/>
          <a:lstStyle/>
          <a:p>
            <a:r>
              <a:rPr lang="en-US" sz="2400" dirty="0">
                <a:latin typeface="+mn-lt"/>
              </a:rPr>
              <a:t> </a:t>
            </a:r>
          </a:p>
        </p:txBody>
      </p:sp>
      <p:graphicFrame>
        <p:nvGraphicFramePr>
          <p:cNvPr id="17" name="Object 16" descr="Range M 5 to M 10 = 0. left brace W sub 1 minus W sub t minus 1 minus H sub t + L sub t = 0 for t = 1 through 6 right brace."/>
          <p:cNvGraphicFramePr>
            <a:graphicFrameLocks noChangeAspect="1"/>
          </p:cNvGraphicFramePr>
          <p:nvPr>
            <p:extLst>
              <p:ext uri="{D42A27DB-BD31-4B8C-83A1-F6EECF244321}">
                <p14:modId xmlns:p14="http://schemas.microsoft.com/office/powerpoint/2010/main" val="2046351833"/>
              </p:ext>
            </p:extLst>
          </p:nvPr>
        </p:nvGraphicFramePr>
        <p:xfrm>
          <a:off x="784318" y="2964994"/>
          <a:ext cx="6278563" cy="434975"/>
        </p:xfrm>
        <a:graphic>
          <a:graphicData uri="http://schemas.openxmlformats.org/presentationml/2006/ole">
            <mc:AlternateContent xmlns:mc="http://schemas.openxmlformats.org/markup-compatibility/2006">
              <mc:Choice xmlns:v="urn:schemas-microsoft-com:vml" Requires="v">
                <p:oleObj name="Equation" r:id="rId4" imgW="3301920" imgH="228600" progId="Equation.DSMT4">
                  <p:embed/>
                </p:oleObj>
              </mc:Choice>
              <mc:Fallback>
                <p:oleObj name="Equation" r:id="rId4" imgW="3301920" imgH="228600" progId="Equation.DSMT4">
                  <p:embed/>
                  <p:pic>
                    <p:nvPicPr>
                      <p:cNvPr id="11" name="Object 10" descr="Range M 5 to M 10 = 0. left bracket W sub 1 minus W sub t minus 1 minus H sub t + L sub t = 0 for t = 1 through 6 right bracket."/>
                      <p:cNvPicPr/>
                      <p:nvPr/>
                    </p:nvPicPr>
                    <p:blipFill>
                      <a:blip r:embed="rId5"/>
                      <a:stretch>
                        <a:fillRect/>
                      </a:stretch>
                    </p:blipFill>
                    <p:spPr>
                      <a:xfrm>
                        <a:off x="784318" y="2964994"/>
                        <a:ext cx="6278563" cy="434975"/>
                      </a:xfrm>
                      <a:prstGeom prst="rect">
                        <a:avLst/>
                      </a:prstGeom>
                    </p:spPr>
                  </p:pic>
                </p:oleObj>
              </mc:Fallback>
            </mc:AlternateContent>
          </a:graphicData>
        </a:graphic>
      </p:graphicFrame>
      <p:sp>
        <p:nvSpPr>
          <p:cNvPr id="11" name="Content Placeholder 10"/>
          <p:cNvSpPr>
            <a:spLocks noGrp="1"/>
          </p:cNvSpPr>
          <p:nvPr>
            <p:ph sz="quarter" idx="17"/>
          </p:nvPr>
        </p:nvSpPr>
        <p:spPr>
          <a:xfrm>
            <a:off x="457200" y="3614060"/>
            <a:ext cx="308308" cy="500063"/>
          </a:xfrm>
        </p:spPr>
        <p:txBody>
          <a:bodyPr/>
          <a:lstStyle/>
          <a:p>
            <a:r>
              <a:rPr lang="en-US" sz="2400" dirty="0">
                <a:latin typeface="+mn-lt"/>
              </a:rPr>
              <a:t> </a:t>
            </a:r>
          </a:p>
        </p:txBody>
      </p:sp>
      <p:graphicFrame>
        <p:nvGraphicFramePr>
          <p:cNvPr id="18" name="Object 17" descr="Range N 5 to N 10 is greater than or equal to 0. left brace 40 W sub t plus start fraction O sub t over 4 end fraction minus P sub t is greater than or equal to 0 for t = 1 through 6 right brace."/>
          <p:cNvGraphicFramePr>
            <a:graphicFrameLocks noChangeAspect="1"/>
          </p:cNvGraphicFramePr>
          <p:nvPr>
            <p:extLst>
              <p:ext uri="{D42A27DB-BD31-4B8C-83A1-F6EECF244321}">
                <p14:modId xmlns:p14="http://schemas.microsoft.com/office/powerpoint/2010/main" val="310953809"/>
              </p:ext>
            </p:extLst>
          </p:nvPr>
        </p:nvGraphicFramePr>
        <p:xfrm>
          <a:off x="771239" y="3455762"/>
          <a:ext cx="5930900" cy="806450"/>
        </p:xfrm>
        <a:graphic>
          <a:graphicData uri="http://schemas.openxmlformats.org/presentationml/2006/ole">
            <mc:AlternateContent xmlns:mc="http://schemas.openxmlformats.org/markup-compatibility/2006">
              <mc:Choice xmlns:v="urn:schemas-microsoft-com:vml" Requires="v">
                <p:oleObj name="Equation" r:id="rId6" imgW="2984400" imgH="406080" progId="Equation.DSMT4">
                  <p:embed/>
                </p:oleObj>
              </mc:Choice>
              <mc:Fallback>
                <p:oleObj name="Equation" r:id="rId6" imgW="2984400" imgH="406080" progId="Equation.DSMT4">
                  <p:embed/>
                  <p:pic>
                    <p:nvPicPr>
                      <p:cNvPr id="12" name="Object 11" descr="Range N 5 to N 10 is greater than or equal to 0. left bracket 40 W sub t plus start fraction O sub t over 4 end fraction minus P sub t is greater than or equal to 0 for t = 1 through 6 right bracket."/>
                      <p:cNvPicPr/>
                      <p:nvPr/>
                    </p:nvPicPr>
                    <p:blipFill>
                      <a:blip r:embed="rId7"/>
                      <a:stretch>
                        <a:fillRect/>
                      </a:stretch>
                    </p:blipFill>
                    <p:spPr>
                      <a:xfrm>
                        <a:off x="771239" y="3455762"/>
                        <a:ext cx="5930900" cy="806450"/>
                      </a:xfrm>
                      <a:prstGeom prst="rect">
                        <a:avLst/>
                      </a:prstGeom>
                    </p:spPr>
                  </p:pic>
                </p:oleObj>
              </mc:Fallback>
            </mc:AlternateContent>
          </a:graphicData>
        </a:graphic>
      </p:graphicFrame>
      <p:sp>
        <p:nvSpPr>
          <p:cNvPr id="12" name="Content Placeholder 11"/>
          <p:cNvSpPr>
            <a:spLocks noGrp="1"/>
          </p:cNvSpPr>
          <p:nvPr>
            <p:ph sz="quarter" idx="18"/>
          </p:nvPr>
        </p:nvSpPr>
        <p:spPr>
          <a:xfrm>
            <a:off x="457199" y="4273326"/>
            <a:ext cx="308309" cy="457200"/>
          </a:xfrm>
        </p:spPr>
        <p:txBody>
          <a:bodyPr/>
          <a:lstStyle/>
          <a:p>
            <a:pPr indent="-255600"/>
            <a:r>
              <a:rPr lang="en-US" sz="2400" dirty="0">
                <a:latin typeface="+mn-lt"/>
              </a:rPr>
              <a:t> </a:t>
            </a:r>
          </a:p>
        </p:txBody>
      </p:sp>
      <p:graphicFrame>
        <p:nvGraphicFramePr>
          <p:cNvPr id="19" name="Object 18" descr="Range O 5 to O 10 = 0. left brace I sub t minus 1 minus S sub t minus 1 + P sub t + C sub t minus D sub t minus I sub t + S sub t = 0 for t = 1 through 6 right brace."/>
          <p:cNvGraphicFramePr>
            <a:graphicFrameLocks noChangeAspect="1"/>
          </p:cNvGraphicFramePr>
          <p:nvPr>
            <p:extLst>
              <p:ext uri="{D42A27DB-BD31-4B8C-83A1-F6EECF244321}">
                <p14:modId xmlns:p14="http://schemas.microsoft.com/office/powerpoint/2010/main" val="2400727764"/>
              </p:ext>
            </p:extLst>
          </p:nvPr>
        </p:nvGraphicFramePr>
        <p:xfrm>
          <a:off x="778762" y="4348343"/>
          <a:ext cx="7566501" cy="417354"/>
        </p:xfrm>
        <a:graphic>
          <a:graphicData uri="http://schemas.openxmlformats.org/presentationml/2006/ole">
            <mc:AlternateContent xmlns:mc="http://schemas.openxmlformats.org/markup-compatibility/2006">
              <mc:Choice xmlns:v="urn:schemas-microsoft-com:vml" Requires="v">
                <p:oleObj name="Equation" r:id="rId8" imgW="4140000" imgH="228600" progId="Equation.DSMT4">
                  <p:embed/>
                </p:oleObj>
              </mc:Choice>
              <mc:Fallback>
                <p:oleObj name="Equation" r:id="rId8" imgW="4140000" imgH="228600" progId="Equation.DSMT4">
                  <p:embed/>
                  <p:pic>
                    <p:nvPicPr>
                      <p:cNvPr id="13" name="Object 12" descr="Range O 5 to O 10 = 0. left bracket I sub t minus 1 minus S sub t minus 1 + P sub t + C sub t minus D sub t minus I sub t + S sub t = 0 for t = 1 through 6 right bracket."/>
                      <p:cNvPicPr/>
                      <p:nvPr/>
                    </p:nvPicPr>
                    <p:blipFill>
                      <a:blip r:embed="rId9"/>
                      <a:stretch>
                        <a:fillRect/>
                      </a:stretch>
                    </p:blipFill>
                    <p:spPr>
                      <a:xfrm>
                        <a:off x="778762" y="4348343"/>
                        <a:ext cx="7566501" cy="417354"/>
                      </a:xfrm>
                      <a:prstGeom prst="rect">
                        <a:avLst/>
                      </a:prstGeom>
                    </p:spPr>
                  </p:pic>
                </p:oleObj>
              </mc:Fallback>
            </mc:AlternateContent>
          </a:graphicData>
        </a:graphic>
      </p:graphicFrame>
      <p:sp>
        <p:nvSpPr>
          <p:cNvPr id="13" name="Content Placeholder 12"/>
          <p:cNvSpPr>
            <a:spLocks noGrp="1"/>
          </p:cNvSpPr>
          <p:nvPr>
            <p:ph sz="quarter" idx="19"/>
          </p:nvPr>
        </p:nvSpPr>
        <p:spPr>
          <a:xfrm>
            <a:off x="457199" y="4978403"/>
            <a:ext cx="308309" cy="500063"/>
          </a:xfrm>
        </p:spPr>
        <p:txBody>
          <a:bodyPr/>
          <a:lstStyle/>
          <a:p>
            <a:pPr indent="-255600"/>
            <a:r>
              <a:rPr lang="en-US" sz="2400" dirty="0">
                <a:latin typeface="+mn-lt"/>
              </a:rPr>
              <a:t> </a:t>
            </a:r>
          </a:p>
        </p:txBody>
      </p:sp>
      <p:graphicFrame>
        <p:nvGraphicFramePr>
          <p:cNvPr id="20" name="Object 19" descr="Range P 5 to P 10 is greater than or equal to 0. left brace 10 W sub t minus O sub t is greater than or equal to 0 for t = 1 through 6 right brace."/>
          <p:cNvGraphicFramePr>
            <a:graphicFrameLocks noChangeAspect="1"/>
          </p:cNvGraphicFramePr>
          <p:nvPr>
            <p:extLst>
              <p:ext uri="{D42A27DB-BD31-4B8C-83A1-F6EECF244321}">
                <p14:modId xmlns:p14="http://schemas.microsoft.com/office/powerpoint/2010/main" val="2991583386"/>
              </p:ext>
            </p:extLst>
          </p:nvPr>
        </p:nvGraphicFramePr>
        <p:xfrm>
          <a:off x="796435" y="5000854"/>
          <a:ext cx="5576888" cy="463550"/>
        </p:xfrm>
        <a:graphic>
          <a:graphicData uri="http://schemas.openxmlformats.org/presentationml/2006/ole">
            <mc:AlternateContent xmlns:mc="http://schemas.openxmlformats.org/markup-compatibility/2006">
              <mc:Choice xmlns:v="urn:schemas-microsoft-com:vml" Requires="v">
                <p:oleObj name="Equation" r:id="rId10" imgW="2755800" imgH="228600" progId="Equation.DSMT4">
                  <p:embed/>
                </p:oleObj>
              </mc:Choice>
              <mc:Fallback>
                <p:oleObj name="Equation" r:id="rId10" imgW="2755800" imgH="228600" progId="Equation.DSMT4">
                  <p:embed/>
                  <p:pic>
                    <p:nvPicPr>
                      <p:cNvPr id="14" name="Object 13" descr="Range P 5 to P 10 is greater than or equal to 0. left bracket 10 W sub t minus O sub t is greater than or equal to 0 for t = 1 through 6 right bracket."/>
                      <p:cNvPicPr/>
                      <p:nvPr/>
                    </p:nvPicPr>
                    <p:blipFill>
                      <a:blip r:embed="rId11"/>
                      <a:stretch>
                        <a:fillRect/>
                      </a:stretch>
                    </p:blipFill>
                    <p:spPr>
                      <a:xfrm>
                        <a:off x="796435" y="5000854"/>
                        <a:ext cx="5576888" cy="463550"/>
                      </a:xfrm>
                      <a:prstGeom prst="rect">
                        <a:avLst/>
                      </a:prstGeom>
                    </p:spPr>
                  </p:pic>
                </p:oleObj>
              </mc:Fallback>
            </mc:AlternateContent>
          </a:graphicData>
        </a:graphic>
      </p:graphicFrame>
    </p:spTree>
    <p:extLst>
      <p:ext uri="{BB962C8B-B14F-4D97-AF65-F5344CB8AC3E}">
        <p14:creationId xmlns:p14="http://schemas.microsoft.com/office/powerpoint/2010/main" val="33492645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Aggregate Planning Using Solver </a:t>
            </a:r>
            <a:r>
              <a:rPr lang="en-US" sz="2000" b="0" kern="1200" dirty="0">
                <a:latin typeface="Times New Roman" panose="02020603050405020304" pitchFamily="18" charset="0"/>
                <a:ea typeface="+mj-ea"/>
                <a:cs typeface="+mj-cs"/>
              </a:rPr>
              <a:t>(8 of 8)</a:t>
            </a:r>
          </a:p>
        </p:txBody>
      </p:sp>
      <p:pic>
        <p:nvPicPr>
          <p:cNvPr id="5" name="Picture 4" descr="Solver parameters box is filled in as follows. Set objective, $ C $ 22. Minimum, 0. By changing variable cells, $ B $ 5 colon $ I $ 10. Subject to the constraints: $ B $ 5 colon $ C $ 10 = integer. $ B $ 5 colon $ I $ 10 greater than or equal to 0. $ F $ 10 greater than or equal to 500. $ G $ 10 = 0. $ M $ 5 colon $ M $ 10 = 0. $ N $ 5 colon $ N $ 10 greater than or equal to 0. $ O $ 5 colon $ O $ 10 = 0. $ P $ 5 colon $ P $ 10 greater than or equal to 0. Select a solving method: simplex L P."/>
          <p:cNvPicPr>
            <a:picLocks noChangeAspect="1"/>
          </p:cNvPicPr>
          <p:nvPr/>
        </p:nvPicPr>
        <p:blipFill>
          <a:blip r:embed="rId2"/>
          <a:stretch>
            <a:fillRect/>
          </a:stretch>
        </p:blipFill>
        <p:spPr>
          <a:xfrm>
            <a:off x="2530986" y="1535673"/>
            <a:ext cx="3777228" cy="3831767"/>
          </a:xfrm>
          <a:prstGeom prst="rect">
            <a:avLst/>
          </a:prstGeom>
        </p:spPr>
      </p:pic>
      <p:sp>
        <p:nvSpPr>
          <p:cNvPr id="3" name="Text Placeholder 2"/>
          <p:cNvSpPr>
            <a:spLocks noGrp="1"/>
          </p:cNvSpPr>
          <p:nvPr>
            <p:ph type="body" idx="1"/>
          </p:nvPr>
        </p:nvSpPr>
        <p:spPr>
          <a:xfrm>
            <a:off x="457200" y="5590463"/>
            <a:ext cx="8229600" cy="563880"/>
          </a:xfrm>
        </p:spPr>
        <p:txBody>
          <a:bodyPr/>
          <a:lstStyle/>
          <a:p>
            <a:pPr marL="0" indent="0">
              <a:buNone/>
            </a:pPr>
            <a:r>
              <a:rPr lang="en-US" sz="2000" b="1" dirty="0">
                <a:latin typeface="+mn-lt"/>
              </a:rPr>
              <a:t>Figure 8-5 </a:t>
            </a:r>
            <a:r>
              <a:rPr lang="en-US" sz="2000" dirty="0">
                <a:latin typeface="+mn-lt"/>
              </a:rPr>
              <a:t>Solver Parameters Dialog Box</a:t>
            </a:r>
          </a:p>
        </p:txBody>
      </p:sp>
    </p:spTree>
    <p:extLst>
      <p:ext uri="{BB962C8B-B14F-4D97-AF65-F5344CB8AC3E}">
        <p14:creationId xmlns:p14="http://schemas.microsoft.com/office/powerpoint/2010/main" val="134757957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Forecast Error in Aggregate Plans </a:t>
            </a:r>
            <a:r>
              <a:rPr lang="en-US" sz="2000" b="0" kern="1200" dirty="0">
                <a:latin typeface="Times New Roman" panose="02020603050405020304" pitchFamily="18" charset="0"/>
                <a:ea typeface="+mj-ea"/>
                <a:cs typeface="+mj-cs"/>
              </a:rPr>
              <a:t>(1 of 2)</a:t>
            </a:r>
          </a:p>
        </p:txBody>
      </p:sp>
      <p:sp>
        <p:nvSpPr>
          <p:cNvPr id="3" name="Text Placeholder 2"/>
          <p:cNvSpPr>
            <a:spLocks noGrp="1"/>
          </p:cNvSpPr>
          <p:nvPr>
            <p:ph type="body" idx="1"/>
          </p:nvPr>
        </p:nvSpPr>
        <p:spPr>
          <a:xfrm>
            <a:off x="457200" y="1600200"/>
            <a:ext cx="8229600" cy="2300600"/>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Forecast errors must be considered, flexibility must be built in</a:t>
            </a:r>
          </a:p>
          <a:p>
            <a:pPr marL="255651" lvl="0" indent="-255651" defTabSz="457200">
              <a:spcAft>
                <a:spcPct val="0"/>
              </a:spcAft>
              <a:buFont typeface="Arial" panose="020B0604020202020204" pitchFamily="34" charset="0"/>
              <a:buChar char="•"/>
              <a:tabLst/>
            </a:pPr>
            <a:r>
              <a:rPr lang="en-US" sz="2400" b="1" kern="1200" dirty="0">
                <a:solidFill>
                  <a:srgbClr val="000000"/>
                </a:solidFill>
                <a:latin typeface="Arial (Body)"/>
                <a:ea typeface="+mn-ea"/>
                <a:cs typeface="+mn-cs"/>
              </a:rPr>
              <a:t>Safety inventory</a:t>
            </a:r>
          </a:p>
          <a:p>
            <a:pPr marL="741553" lvl="1" indent="-284353" defTabSz="457200">
              <a:spcAft>
                <a:spcPct val="0"/>
              </a:spcAft>
              <a:buFont typeface="Arial" panose="020B0604020202020204" pitchFamily="34" charset="0"/>
            </a:pPr>
            <a:r>
              <a:rPr lang="en-US" sz="2400" kern="1200" dirty="0">
                <a:solidFill>
                  <a:srgbClr val="000000"/>
                </a:solidFill>
                <a:latin typeface="Arial (Body)"/>
                <a:ea typeface="+mn-ea"/>
                <a:cs typeface="+mn-cs"/>
              </a:rPr>
              <a:t>Build and carry extra inventories to satisfy higher than forecasted demand</a:t>
            </a:r>
          </a:p>
        </p:txBody>
      </p:sp>
    </p:spTree>
    <p:extLst>
      <p:ext uri="{BB962C8B-B14F-4D97-AF65-F5344CB8AC3E}">
        <p14:creationId xmlns:p14="http://schemas.microsoft.com/office/powerpoint/2010/main" val="18623007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dirty="0">
                <a:latin typeface="Times New Roman" panose="02020603050405020304" pitchFamily="18" charset="0"/>
              </a:rPr>
              <a:t>Forecast Error in Aggregate Plans </a:t>
            </a:r>
            <a:r>
              <a:rPr lang="en-US" sz="2000" b="0" kern="1200" dirty="0">
                <a:latin typeface="Times New Roman" panose="02020603050405020304" pitchFamily="18" charset="0"/>
              </a:rPr>
              <a:t>(2 of 2)</a:t>
            </a:r>
            <a:endParaRPr lang="en-US" dirty="0"/>
          </a:p>
        </p:txBody>
      </p:sp>
      <p:sp>
        <p:nvSpPr>
          <p:cNvPr id="3" name="Text Placeholder 2"/>
          <p:cNvSpPr>
            <a:spLocks noGrp="1"/>
          </p:cNvSpPr>
          <p:nvPr>
            <p:ph type="body" idx="1"/>
          </p:nvPr>
        </p:nvSpPr>
        <p:spPr>
          <a:xfrm>
            <a:off x="457200" y="1600200"/>
            <a:ext cx="8229600" cy="4495800"/>
          </a:xfrm>
        </p:spPr>
        <p:txBody>
          <a:bodyPr/>
          <a:lstStyle/>
          <a:p>
            <a:pPr marL="255651" lvl="0" indent="-255651" defTabSz="457200">
              <a:spcAft>
                <a:spcPct val="0"/>
              </a:spcAft>
              <a:tabLst/>
            </a:pPr>
            <a:r>
              <a:rPr lang="en-US" sz="2400" b="1" kern="1200" dirty="0">
                <a:solidFill>
                  <a:srgbClr val="000000"/>
                </a:solidFill>
                <a:latin typeface="Arial (Body)"/>
              </a:rPr>
              <a:t>Safety capacity</a:t>
            </a:r>
          </a:p>
          <a:p>
            <a:pPr marL="741553" lvl="1" indent="-284353" defTabSz="457200">
              <a:spcAft>
                <a:spcPct val="0"/>
              </a:spcAft>
              <a:buFont typeface="Arial" panose="020B0604020202020204" pitchFamily="34" charset="0"/>
            </a:pPr>
            <a:r>
              <a:rPr lang="en-US" sz="2400" kern="1200" dirty="0">
                <a:solidFill>
                  <a:srgbClr val="000000"/>
                </a:solidFill>
                <a:latin typeface="Arial (Body)"/>
              </a:rPr>
              <a:t>Capacity used to satisfy higher than forecast demand</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rPr>
              <a:t>Use overtime as a form of safety capacity</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rPr>
              <a:t>Carry extra workforce permanently as a form of safety capacity</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rPr>
              <a:t>Use subcontractors as a form of safety capacity</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rPr>
              <a:t>Build and carry extra inventories as a form of safety inventory</a:t>
            </a:r>
          </a:p>
          <a:p>
            <a:pPr marL="1144778" lvl="2" indent="-230378" defTabSz="457200">
              <a:spcAft>
                <a:spcPct val="0"/>
              </a:spcAft>
              <a:buFont typeface="Wingdings" panose="05000000000000000000" pitchFamily="2" charset="2"/>
              <a:buChar char="§"/>
            </a:pPr>
            <a:r>
              <a:rPr lang="en-US" sz="2400" kern="1200" dirty="0">
                <a:solidFill>
                  <a:srgbClr val="000000"/>
                </a:solidFill>
                <a:latin typeface="Arial (Body)"/>
              </a:rPr>
              <a:t>Purchase capacity or product from an open or spot market as a form of safety capacity</a:t>
            </a:r>
          </a:p>
        </p:txBody>
      </p:sp>
    </p:spTree>
    <p:extLst>
      <p:ext uri="{BB962C8B-B14F-4D97-AF65-F5344CB8AC3E}">
        <p14:creationId xmlns:p14="http://schemas.microsoft.com/office/powerpoint/2010/main" val="209849426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The Role of Software in Aggregate Planning</a:t>
            </a:r>
          </a:p>
        </p:txBody>
      </p:sp>
      <p:sp>
        <p:nvSpPr>
          <p:cNvPr id="3" name="Text Placeholder 2"/>
          <p:cNvSpPr>
            <a:spLocks noGrp="1"/>
          </p:cNvSpPr>
          <p:nvPr>
            <p:ph type="body" idx="1"/>
          </p:nvPr>
        </p:nvSpPr>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The ability to handle large amounts of data</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Develop optimal solutions using linear programming</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The ability to handle complex problems (often using linear approximations of nonlinear functions)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Stability and data accuracy are important</a:t>
            </a:r>
          </a:p>
        </p:txBody>
      </p:sp>
    </p:spTree>
    <p:extLst>
      <p:ext uri="{BB962C8B-B14F-4D97-AF65-F5344CB8AC3E}">
        <p14:creationId xmlns:p14="http://schemas.microsoft.com/office/powerpoint/2010/main" val="140109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1574"/>
            <a:ext cx="8229600" cy="123107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Role of Aggregate Planning in a Supply Chain</a:t>
            </a:r>
          </a:p>
        </p:txBody>
      </p:sp>
      <p:sp>
        <p:nvSpPr>
          <p:cNvPr id="3" name="Text Placeholder 2"/>
          <p:cNvSpPr>
            <a:spLocks noGrp="1"/>
          </p:cNvSpPr>
          <p:nvPr>
            <p:ph type="body" idx="1"/>
          </p:nvPr>
        </p:nvSpPr>
        <p:spPr>
          <a:xfrm>
            <a:off x="457200" y="1600200"/>
            <a:ext cx="8229600" cy="4301147"/>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Identify operational parameters over the specified time horizon</a:t>
            </a:r>
          </a:p>
          <a:p>
            <a:pPr marL="743001" lvl="1" indent="-255651" defTabSz="457200">
              <a:spcAft>
                <a:spcPct val="0"/>
              </a:spcAft>
            </a:pPr>
            <a:r>
              <a:rPr lang="en-IN" sz="2200" kern="1200" dirty="0">
                <a:solidFill>
                  <a:srgbClr val="000000"/>
                </a:solidFill>
                <a:latin typeface="Arial (Body)"/>
                <a:ea typeface="+mn-ea"/>
                <a:cs typeface="+mn-cs"/>
              </a:rPr>
              <a:t>Production rate</a:t>
            </a:r>
          </a:p>
          <a:p>
            <a:pPr marL="743001" lvl="1" indent="-255651" defTabSz="457200">
              <a:spcAft>
                <a:spcPct val="0"/>
              </a:spcAft>
            </a:pPr>
            <a:r>
              <a:rPr lang="en-IN" sz="2200" kern="1200" dirty="0">
                <a:solidFill>
                  <a:srgbClr val="000000"/>
                </a:solidFill>
                <a:latin typeface="Arial (Body)"/>
                <a:ea typeface="+mn-ea"/>
                <a:cs typeface="+mn-cs"/>
              </a:rPr>
              <a:t>Workforce</a:t>
            </a:r>
          </a:p>
          <a:p>
            <a:pPr marL="743001" lvl="1" indent="-255651" defTabSz="457200">
              <a:spcAft>
                <a:spcPct val="0"/>
              </a:spcAft>
            </a:pPr>
            <a:r>
              <a:rPr lang="en-IN" sz="2200" kern="1200" dirty="0">
                <a:solidFill>
                  <a:srgbClr val="000000"/>
                </a:solidFill>
                <a:latin typeface="Arial (Body)"/>
                <a:ea typeface="+mn-ea"/>
                <a:cs typeface="+mn-cs"/>
              </a:rPr>
              <a:t>Overtime</a:t>
            </a:r>
          </a:p>
          <a:p>
            <a:pPr marL="743001" lvl="1" indent="-255651" defTabSz="457200">
              <a:spcAft>
                <a:spcPct val="0"/>
              </a:spcAft>
            </a:pPr>
            <a:r>
              <a:rPr lang="en-IN" sz="2200" kern="1200" dirty="0">
                <a:solidFill>
                  <a:srgbClr val="000000"/>
                </a:solidFill>
                <a:latin typeface="Arial (Body)"/>
                <a:ea typeface="+mn-ea"/>
                <a:cs typeface="+mn-cs"/>
              </a:rPr>
              <a:t>Machine capacity level</a:t>
            </a:r>
          </a:p>
          <a:p>
            <a:pPr marL="743001" lvl="1" indent="-255651" defTabSz="457200">
              <a:spcAft>
                <a:spcPct val="0"/>
              </a:spcAft>
            </a:pPr>
            <a:r>
              <a:rPr lang="en-IN" sz="2200" kern="1200" dirty="0">
                <a:solidFill>
                  <a:srgbClr val="000000"/>
                </a:solidFill>
                <a:latin typeface="Arial (Body)"/>
                <a:ea typeface="+mn-ea"/>
                <a:cs typeface="+mn-cs"/>
              </a:rPr>
              <a:t>Subcontracting</a:t>
            </a:r>
          </a:p>
          <a:p>
            <a:pPr marL="743001" lvl="1" indent="-255651" defTabSz="457200">
              <a:spcAft>
                <a:spcPct val="0"/>
              </a:spcAft>
            </a:pPr>
            <a:r>
              <a:rPr lang="en-IN" sz="2200" kern="1200" dirty="0">
                <a:solidFill>
                  <a:srgbClr val="000000"/>
                </a:solidFill>
                <a:latin typeface="Arial (Body)"/>
                <a:ea typeface="+mn-ea"/>
                <a:cs typeface="+mn-cs"/>
              </a:rPr>
              <a:t>Backlog</a:t>
            </a:r>
          </a:p>
          <a:p>
            <a:pPr marL="743001" lvl="1" indent="-255651" defTabSz="457200">
              <a:spcAft>
                <a:spcPct val="0"/>
              </a:spcAft>
            </a:pPr>
            <a:r>
              <a:rPr lang="en-IN" sz="2200" kern="1200" dirty="0">
                <a:solidFill>
                  <a:srgbClr val="000000"/>
                </a:solidFill>
                <a:latin typeface="Arial (Body)"/>
                <a:ea typeface="+mn-ea"/>
                <a:cs typeface="+mn-cs"/>
              </a:rPr>
              <a:t>Inventory on hand</a:t>
            </a:r>
            <a:endParaRPr lang="en-US" sz="2200" kern="1200" dirty="0">
              <a:solidFill>
                <a:srgbClr val="000000"/>
              </a:solidFill>
              <a:latin typeface="Arial (Body)"/>
              <a:ea typeface="+mn-ea"/>
              <a:cs typeface="+mn-cs"/>
            </a:endParaRPr>
          </a:p>
          <a:p>
            <a:pPr marL="255651" lvl="0" indent="-255651" defTabSz="457200">
              <a:spcAft>
                <a:spcPct val="0"/>
              </a:spcAft>
              <a:buFont typeface="Arial" panose="020B0604020202020204" pitchFamily="34" charset="0"/>
              <a:buChar char="•"/>
              <a:tabLst/>
            </a:pPr>
            <a:r>
              <a:rPr lang="en-US" sz="2200" kern="1200" dirty="0">
                <a:solidFill>
                  <a:srgbClr val="000000"/>
                </a:solidFill>
                <a:latin typeface="Arial (Body)"/>
                <a:ea typeface="+mn-ea"/>
                <a:cs typeface="+mn-cs"/>
              </a:rPr>
              <a:t>All supply chain stages should work together on an aggregate plan that will optimize supply chain performance</a:t>
            </a:r>
          </a:p>
        </p:txBody>
      </p:sp>
    </p:spTree>
    <p:extLst>
      <p:ext uri="{BB962C8B-B14F-4D97-AF65-F5344CB8AC3E}">
        <p14:creationId xmlns:p14="http://schemas.microsoft.com/office/powerpoint/2010/main" val="9079106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solidFill>
                  <a:srgbClr val="007FA3"/>
                </a:solidFill>
                <a:latin typeface="Times New Roman" panose="02020603050405020304" pitchFamily="18" charset="0"/>
                <a:ea typeface="+mj-ea"/>
                <a:cs typeface="+mj-cs"/>
              </a:rPr>
              <a:t>Summary of Learning Objective 4</a:t>
            </a:r>
          </a:p>
        </p:txBody>
      </p:sp>
      <p:sp>
        <p:nvSpPr>
          <p:cNvPr id="3" name="Content Placeholder 2"/>
          <p:cNvSpPr>
            <a:spLocks noGrp="1"/>
          </p:cNvSpPr>
          <p:nvPr>
            <p:ph type="body" idx="1"/>
          </p:nvPr>
        </p:nvSpPr>
        <p:spPr/>
        <p:txBody>
          <a:bodyPr wrap="square" lIns="91425" tIns="91425" rIns="91425" bIns="91425">
            <a:spAutoFit/>
          </a:bodyPr>
          <a:lstStyle/>
          <a:p>
            <a:pPr marL="0" lvl="0" indent="0" defTabSz="457200">
              <a:spcAft>
                <a:spcPct val="0"/>
              </a:spcAft>
              <a:buSzPct val="100000"/>
              <a:buNone/>
            </a:pPr>
            <a:r>
              <a:rPr lang="en-US" sz="2400" kern="1200" dirty="0">
                <a:solidFill>
                  <a:srgbClr val="000000"/>
                </a:solidFill>
                <a:latin typeface="Arial (Body)"/>
                <a:ea typeface="+mn-ea"/>
                <a:cs typeface="+mn-cs"/>
              </a:rPr>
              <a:t>Aggregate planning problems can be solved in Excel by setting up cells for the objective function and the constraints and using the Solver tool to produce the solution. It is best if these plans can account for forecast error, resulting in a plan that has some degree of stability.</a:t>
            </a:r>
          </a:p>
        </p:txBody>
      </p:sp>
    </p:spTree>
    <p:extLst>
      <p:ext uri="{BB962C8B-B14F-4D97-AF65-F5344CB8AC3E}">
        <p14:creationId xmlns:p14="http://schemas.microsoft.com/office/powerpoint/2010/main" val="12148877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BC0445-FC33-A147-16F8-53CBC180099D}"/>
            </a:ext>
          </a:extLst>
        </p:cNvPr>
        <p:cNvGrpSpPr/>
        <p:nvPr/>
      </p:nvGrpSpPr>
      <p:grpSpPr>
        <a:xfrm>
          <a:off x="0" y="0"/>
          <a:ext cx="0" cy="0"/>
          <a:chOff x="0" y="0"/>
          <a:chExt cx="0" cy="0"/>
        </a:xfrm>
      </p:grpSpPr>
      <p:pic>
        <p:nvPicPr>
          <p:cNvPr id="3074" name="Picture 2">
            <a:extLst>
              <a:ext uri="{FF2B5EF4-FFF2-40B4-BE49-F238E27FC236}">
                <a16:creationId xmlns:a16="http://schemas.microsoft.com/office/drawing/2014/main" id="{0ED41C8B-2352-FF46-4044-31DFB4131F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t="11578" b="6005"/>
          <a:stretch>
            <a:fillRect/>
          </a:stretch>
        </p:blipFill>
        <p:spPr bwMode="auto">
          <a:xfrm>
            <a:off x="20" y="10"/>
            <a:ext cx="9143980" cy="6857990"/>
          </a:xfrm>
          <a:prstGeom prst="rect">
            <a:avLst/>
          </a:prstGeom>
          <a:solidFill>
            <a:srgbClr val="FFFFFF"/>
          </a:solidFill>
        </p:spPr>
      </p:pic>
    </p:spTree>
    <p:extLst>
      <p:ext uri="{BB962C8B-B14F-4D97-AF65-F5344CB8AC3E}">
        <p14:creationId xmlns:p14="http://schemas.microsoft.com/office/powerpoint/2010/main" val="3828441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The Aggregate Planning Problem</a:t>
            </a:r>
          </a:p>
        </p:txBody>
      </p:sp>
      <p:sp>
        <p:nvSpPr>
          <p:cNvPr id="3" name="Text Placeholder 2"/>
          <p:cNvSpPr>
            <a:spLocks noGrp="1"/>
          </p:cNvSpPr>
          <p:nvPr>
            <p:ph type="body" idx="1"/>
          </p:nvPr>
        </p:nvSpPr>
        <p:spPr>
          <a:xfrm>
            <a:off x="457200" y="1600200"/>
            <a:ext cx="8229600" cy="4085704"/>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Given the demand forecast for each period in the planning horizon, determine the production level, inventory level, and the capacity level for each period that maximizes the firm</a:t>
            </a:r>
            <a:r>
              <a:rPr lang="en-AU" sz="2400" kern="1200" dirty="0">
                <a:solidFill>
                  <a:srgbClr val="000000"/>
                </a:solidFill>
                <a:latin typeface="Arial (Body)"/>
                <a:ea typeface="+mn-ea"/>
                <a:cs typeface="+mn-cs"/>
              </a:rPr>
              <a:t>’</a:t>
            </a:r>
            <a:r>
              <a:rPr lang="en-US" sz="2400" kern="1200" dirty="0">
                <a:solidFill>
                  <a:srgbClr val="000000"/>
                </a:solidFill>
                <a:latin typeface="Arial (Body)"/>
                <a:ea typeface="+mn-ea"/>
                <a:cs typeface="+mn-cs"/>
              </a:rPr>
              <a:t>s (supply chain</a:t>
            </a:r>
            <a:r>
              <a:rPr lang="en-AU" sz="2400" kern="1200" dirty="0">
                <a:solidFill>
                  <a:srgbClr val="000000"/>
                </a:solidFill>
                <a:latin typeface="Arial (Body)"/>
                <a:ea typeface="+mn-ea"/>
                <a:cs typeface="+mn-cs"/>
              </a:rPr>
              <a:t>’</a:t>
            </a:r>
            <a:r>
              <a:rPr lang="en-US" sz="2400" kern="1200" dirty="0">
                <a:solidFill>
                  <a:srgbClr val="000000"/>
                </a:solidFill>
                <a:latin typeface="Arial (Body)"/>
                <a:ea typeface="+mn-ea"/>
                <a:cs typeface="+mn-cs"/>
              </a:rPr>
              <a:t>s) profit over the planning horizon</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Specify the planning horizon (typically 3-18 months)</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Specify the duration of each period</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Specify key information required to develop an aggregate plan</a:t>
            </a:r>
          </a:p>
        </p:txBody>
      </p:sp>
    </p:spTree>
    <p:extLst>
      <p:ext uri="{BB962C8B-B14F-4D97-AF65-F5344CB8AC3E}">
        <p14:creationId xmlns:p14="http://schemas.microsoft.com/office/powerpoint/2010/main" val="4265105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Information Needed for An Aggregate Plan</a:t>
            </a:r>
          </a:p>
        </p:txBody>
      </p:sp>
      <p:sp>
        <p:nvSpPr>
          <p:cNvPr id="8" name="Content Placeholder 7"/>
          <p:cNvSpPr>
            <a:spLocks noGrp="1"/>
          </p:cNvSpPr>
          <p:nvPr>
            <p:ph type="body" idx="1"/>
          </p:nvPr>
        </p:nvSpPr>
        <p:spPr>
          <a:xfrm>
            <a:off x="457200" y="1600200"/>
            <a:ext cx="8229600" cy="4754880"/>
          </a:xfrm>
        </p:spPr>
        <p:txBody>
          <a:bodyPr/>
          <a:lstStyle/>
          <a:p>
            <a:pPr marL="255651" indent="-255651" defTabSz="457200">
              <a:spcAft>
                <a:spcPct val="0"/>
              </a:spcAft>
            </a:pPr>
            <a:r>
              <a:rPr lang="en-US" sz="2000" dirty="0">
                <a:latin typeface="+mn-lt"/>
              </a:rPr>
              <a:t>Aggregate demand forecast </a:t>
            </a:r>
            <a:r>
              <a:rPr lang="en-US" sz="2000" i="1" dirty="0">
                <a:latin typeface="+mn-lt"/>
                <a:cs typeface="Times New Roman"/>
              </a:rPr>
              <a:t>F</a:t>
            </a:r>
            <a:r>
              <a:rPr lang="en-US" sz="2000" i="1" baseline="-25000" dirty="0">
                <a:latin typeface="+mn-lt"/>
                <a:cs typeface="Times New Roman"/>
              </a:rPr>
              <a:t>t</a:t>
            </a:r>
            <a:r>
              <a:rPr lang="en-US" sz="2000" i="1" dirty="0">
                <a:latin typeface="+mn-lt"/>
              </a:rPr>
              <a:t> </a:t>
            </a:r>
            <a:r>
              <a:rPr lang="en-US" sz="2000" dirty="0">
                <a:latin typeface="+mn-lt"/>
              </a:rPr>
              <a:t>for each Period </a:t>
            </a:r>
            <a:r>
              <a:rPr lang="en-US" sz="2000" i="1" dirty="0">
                <a:latin typeface="+mn-lt"/>
                <a:cs typeface="Times New Roman"/>
              </a:rPr>
              <a:t>t</a:t>
            </a:r>
            <a:r>
              <a:rPr lang="en-US" sz="2000" dirty="0">
                <a:latin typeface="+mn-lt"/>
              </a:rPr>
              <a:t> over </a:t>
            </a:r>
            <a:r>
              <a:rPr lang="en-US" sz="2000" i="1" dirty="0">
                <a:latin typeface="+mn-lt"/>
                <a:cs typeface="Times New Roman"/>
              </a:rPr>
              <a:t>T</a:t>
            </a:r>
            <a:r>
              <a:rPr lang="en-US" sz="2000" i="1" dirty="0">
                <a:latin typeface="+mn-lt"/>
              </a:rPr>
              <a:t> </a:t>
            </a:r>
            <a:r>
              <a:rPr lang="en-US" sz="2000" dirty="0">
                <a:latin typeface="+mn-lt"/>
              </a:rPr>
              <a:t>periods</a:t>
            </a:r>
            <a:endParaRPr lang="en-US" sz="2000" kern="1200" dirty="0">
              <a:solidFill>
                <a:srgbClr val="000000"/>
              </a:solidFill>
              <a:latin typeface="+mn-lt"/>
            </a:endParaRPr>
          </a:p>
          <a:p>
            <a:pPr marL="255651" lvl="0" indent="-255651" defTabSz="457200">
              <a:spcAft>
                <a:spcPct val="0"/>
              </a:spcAft>
              <a:buFont typeface="Arial" panose="020B0604020202020204" pitchFamily="34" charset="0"/>
              <a:buChar char="•"/>
            </a:pPr>
            <a:r>
              <a:rPr lang="en-US" sz="2000" kern="1200" dirty="0">
                <a:solidFill>
                  <a:srgbClr val="000000"/>
                </a:solidFill>
                <a:latin typeface="+mn-lt"/>
              </a:rPr>
              <a:t>Production costs</a:t>
            </a:r>
          </a:p>
          <a:p>
            <a:pPr marL="741553" lvl="1" indent="-284353" defTabSz="457200">
              <a:spcAft>
                <a:spcPct val="0"/>
              </a:spcAft>
              <a:buFont typeface="Arial" panose="020B0604020202020204" pitchFamily="34" charset="0"/>
            </a:pPr>
            <a:r>
              <a:rPr lang="en-US" sz="2000" kern="1200" dirty="0">
                <a:solidFill>
                  <a:srgbClr val="000000"/>
                </a:solidFill>
                <a:latin typeface="+mn-lt"/>
              </a:rPr>
              <a:t>Labor costs, regular time ($/hr) and overtime ($/hr)</a:t>
            </a:r>
          </a:p>
          <a:p>
            <a:pPr marL="741553" lvl="1" indent="-284353" defTabSz="457200">
              <a:spcAft>
                <a:spcPct val="0"/>
              </a:spcAft>
              <a:buFont typeface="Arial" panose="020B0604020202020204" pitchFamily="34" charset="0"/>
            </a:pPr>
            <a:r>
              <a:rPr lang="en-US" sz="2000" kern="1200" dirty="0">
                <a:solidFill>
                  <a:srgbClr val="000000"/>
                </a:solidFill>
                <a:latin typeface="+mn-lt"/>
              </a:rPr>
              <a:t>Subcontracting costs ($/hr or $/unit)</a:t>
            </a:r>
          </a:p>
          <a:p>
            <a:pPr marL="741553" lvl="1" indent="-284353" defTabSz="457200">
              <a:spcAft>
                <a:spcPct val="0"/>
              </a:spcAft>
              <a:buFont typeface="Arial" panose="020B0604020202020204" pitchFamily="34" charset="0"/>
            </a:pPr>
            <a:r>
              <a:rPr lang="en-US" sz="2000" kern="1200" dirty="0">
                <a:solidFill>
                  <a:srgbClr val="000000"/>
                </a:solidFill>
                <a:latin typeface="+mn-lt"/>
              </a:rPr>
              <a:t>Cost of changing capacity – hiring or layoff ($/worker), adding or reducing machine capacity ($/machine)</a:t>
            </a:r>
          </a:p>
          <a:p>
            <a:pPr marL="255651" lvl="0" indent="-255651" defTabSz="457200">
              <a:spcAft>
                <a:spcPct val="0"/>
              </a:spcAft>
              <a:buFont typeface="Arial" panose="020B0604020202020204" pitchFamily="34" charset="0"/>
              <a:buChar char="•"/>
            </a:pPr>
            <a:r>
              <a:rPr lang="en-US" sz="2000" kern="1200" dirty="0">
                <a:solidFill>
                  <a:srgbClr val="000000"/>
                </a:solidFill>
                <a:latin typeface="+mn-lt"/>
              </a:rPr>
              <a:t>Labor/machine hours required per unit</a:t>
            </a:r>
          </a:p>
          <a:p>
            <a:pPr marL="255651" lvl="0" indent="-255651" defTabSz="457200">
              <a:spcAft>
                <a:spcPct val="0"/>
              </a:spcAft>
              <a:buFont typeface="Arial" panose="020B0604020202020204" pitchFamily="34" charset="0"/>
              <a:buChar char="•"/>
            </a:pPr>
            <a:r>
              <a:rPr lang="en-US" sz="2000" kern="1200" dirty="0">
                <a:solidFill>
                  <a:srgbClr val="000000"/>
                </a:solidFill>
                <a:latin typeface="+mn-lt"/>
              </a:rPr>
              <a:t>Inventory holding cost ($/unit/period)</a:t>
            </a:r>
          </a:p>
          <a:p>
            <a:pPr marL="255651" lvl="0" indent="-255651" defTabSz="457200">
              <a:spcAft>
                <a:spcPct val="0"/>
              </a:spcAft>
              <a:buFont typeface="Arial" panose="020B0604020202020204" pitchFamily="34" charset="0"/>
              <a:buChar char="•"/>
            </a:pPr>
            <a:r>
              <a:rPr lang="en-US" sz="2000" kern="1200" dirty="0">
                <a:solidFill>
                  <a:srgbClr val="000000"/>
                </a:solidFill>
                <a:latin typeface="+mn-lt"/>
              </a:rPr>
              <a:t>Stockout or backlog cost ($/unit/period)</a:t>
            </a:r>
          </a:p>
          <a:p>
            <a:pPr marL="255651" lvl="0" indent="-255651" defTabSz="457200">
              <a:spcAft>
                <a:spcPct val="0"/>
              </a:spcAft>
              <a:buFont typeface="Arial" panose="020B0604020202020204" pitchFamily="34" charset="0"/>
              <a:buChar char="•"/>
            </a:pPr>
            <a:r>
              <a:rPr lang="en-US" sz="2000" kern="1200" dirty="0">
                <a:solidFill>
                  <a:srgbClr val="000000"/>
                </a:solidFill>
                <a:latin typeface="+mn-lt"/>
              </a:rPr>
              <a:t>Constraints – overtime, layoffs, capital available, stockouts, backlogs, from suppliers</a:t>
            </a:r>
          </a:p>
          <a:p>
            <a:pPr marL="0" lvl="0" indent="0" defTabSz="457200">
              <a:spcAft>
                <a:spcPct val="0"/>
              </a:spcAft>
              <a:buNone/>
            </a:pPr>
            <a:endParaRPr lang="en-US" dirty="0">
              <a:latin typeface="+mn-lt"/>
            </a:endParaRPr>
          </a:p>
        </p:txBody>
      </p:sp>
    </p:spTree>
    <p:extLst>
      <p:ext uri="{BB962C8B-B14F-4D97-AF65-F5344CB8AC3E}">
        <p14:creationId xmlns:p14="http://schemas.microsoft.com/office/powerpoint/2010/main" val="4121336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tIns="91425">
            <a:spAutoFit/>
          </a:bodyPr>
          <a:lstStyle/>
          <a:p>
            <a:pPr lvl="0" defTabSz="457200">
              <a:spcBef>
                <a:spcPct val="0"/>
              </a:spcBef>
              <a:buClrTx/>
            </a:pPr>
            <a:r>
              <a:rPr lang="en-US" kern="1200" dirty="0">
                <a:latin typeface="Times New Roman" panose="02020603050405020304" pitchFamily="18" charset="0"/>
                <a:ea typeface="+mj-ea"/>
                <a:cs typeface="+mj-cs"/>
              </a:rPr>
              <a:t>Outputs of Aggregate Plan</a:t>
            </a:r>
          </a:p>
        </p:txBody>
      </p:sp>
      <p:sp>
        <p:nvSpPr>
          <p:cNvPr id="3" name="Text Placeholder 2"/>
          <p:cNvSpPr>
            <a:spLocks noGrp="1"/>
          </p:cNvSpPr>
          <p:nvPr>
            <p:ph type="body" idx="1"/>
          </p:nvPr>
        </p:nvSpPr>
        <p:spPr>
          <a:xfrm>
            <a:off x="457200" y="1600200"/>
            <a:ext cx="8229600" cy="4101092"/>
          </a:xfrm>
        </p:spPr>
        <p:txBody>
          <a:bodyPr wrap="square" lIns="91425" tIns="91425" rIns="91425" bIns="91425">
            <a:spAutoFit/>
          </a:bodyPr>
          <a:lstStyle/>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Production quantity from regular time, overtime, and subcontracted time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Inventory held</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Backlog/stockout quantity</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Workforce hired/laid off</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Machine capacity increase/decrease</a:t>
            </a:r>
          </a:p>
          <a:p>
            <a:pPr marL="255651" lvl="0" indent="-255651" defTabSz="457200">
              <a:spcAft>
                <a:spcPct val="0"/>
              </a:spcAft>
              <a:buFont typeface="Arial" panose="020B0604020202020204" pitchFamily="34" charset="0"/>
              <a:buChar char="•"/>
              <a:tabLst/>
            </a:pPr>
            <a:r>
              <a:rPr lang="en-US" sz="2400" kern="1200" dirty="0">
                <a:solidFill>
                  <a:srgbClr val="000000"/>
                </a:solidFill>
                <a:latin typeface="Arial (Body)"/>
                <a:ea typeface="+mn-ea"/>
                <a:cs typeface="+mn-cs"/>
              </a:rPr>
              <a:t>A poor aggregate plan can result in lost sales, lost profits, excess inventory, or excess capacity</a:t>
            </a:r>
          </a:p>
        </p:txBody>
      </p:sp>
    </p:spTree>
    <p:extLst>
      <p:ext uri="{BB962C8B-B14F-4D97-AF65-F5344CB8AC3E}">
        <p14:creationId xmlns:p14="http://schemas.microsoft.com/office/powerpoint/2010/main" val="3208045882"/>
      </p:ext>
    </p:extLst>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9162</TotalTime>
  <Words>3019</Words>
  <Application>Microsoft Office PowerPoint</Application>
  <PresentationFormat>On-screen Show (4:3)</PresentationFormat>
  <Paragraphs>641</Paragraphs>
  <Slides>50</Slides>
  <Notes>2</Notes>
  <HiddenSlides>0</HiddenSlides>
  <MMClips>0</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50</vt:i4>
      </vt:variant>
    </vt:vector>
  </HeadingPairs>
  <TitlesOfParts>
    <vt:vector size="60" baseType="lpstr">
      <vt:lpstr>Arial</vt:lpstr>
      <vt:lpstr>Arial (Body)</vt:lpstr>
      <vt:lpstr>Monotype Sorts</vt:lpstr>
      <vt:lpstr>Noto Sans Symbols</vt:lpstr>
      <vt:lpstr>Times New Roman</vt:lpstr>
      <vt:lpstr>Verdana</vt:lpstr>
      <vt:lpstr>Wingdings</vt:lpstr>
      <vt:lpstr>508 Lecture</vt:lpstr>
      <vt:lpstr>1_508 Lecture</vt:lpstr>
      <vt:lpstr>Equation</vt:lpstr>
      <vt:lpstr>Supply Chain Management: Strategy, Planning, and Operation</vt:lpstr>
      <vt:lpstr>Learning Objectives</vt:lpstr>
      <vt:lpstr>Aggregate Planning and Its Role in a Supply Chain</vt:lpstr>
      <vt:lpstr>PowerPoint Presentation</vt:lpstr>
      <vt:lpstr>Role of Aggregate Planning in a Supply Chain</vt:lpstr>
      <vt:lpstr>PowerPoint Presentation</vt:lpstr>
      <vt:lpstr>The Aggregate Planning Problem</vt:lpstr>
      <vt:lpstr>Information Needed for An Aggregate Plan</vt:lpstr>
      <vt:lpstr>Outputs of Aggregate Plan</vt:lpstr>
      <vt:lpstr>Summary of Learning Objective 1 (1 of 2)</vt:lpstr>
      <vt:lpstr>Summary of Learning Objective 1 (2 of 2)</vt:lpstr>
      <vt:lpstr>Basic Tradeoffs in Aggregate Planning</vt:lpstr>
      <vt:lpstr>PowerPoint Presentation</vt:lpstr>
      <vt:lpstr>Chase Strategy</vt:lpstr>
      <vt:lpstr>PowerPoint Presentation</vt:lpstr>
      <vt:lpstr>Utilization Flexibility Strategy</vt:lpstr>
      <vt:lpstr>PowerPoint Presentation</vt:lpstr>
      <vt:lpstr>Level Strategy</vt:lpstr>
      <vt:lpstr>PowerPoint Presentation</vt:lpstr>
      <vt:lpstr>Summary of Learning Objective 2</vt:lpstr>
      <vt:lpstr>Aggregate Planning Using Linear Programming</vt:lpstr>
      <vt:lpstr>Identifying Aggregate Units of Production</vt:lpstr>
      <vt:lpstr>Red Tomato Tools (1 of 8)</vt:lpstr>
      <vt:lpstr>Red Tomato Tools (2 of 8)</vt:lpstr>
      <vt:lpstr>Demand and Costs (1 of 3)</vt:lpstr>
      <vt:lpstr>Demand and Costs (2 of 3)</vt:lpstr>
      <vt:lpstr>Demand and Costs (3 of 3)</vt:lpstr>
      <vt:lpstr>Red Tomato Tools (3 of 8)</vt:lpstr>
      <vt:lpstr>Red Tomato Tools Decision Variables</vt:lpstr>
      <vt:lpstr>Red Tomato Tools Objective Function</vt:lpstr>
      <vt:lpstr>Red Tomato Tools Constraints</vt:lpstr>
      <vt:lpstr>Red Tomato Tools (4 of 8)</vt:lpstr>
      <vt:lpstr>Red Tomato Tools (5 of 8)</vt:lpstr>
      <vt:lpstr>Red Tomato Tools (6 of 8)</vt:lpstr>
      <vt:lpstr>Red Tomato Tools (7 of 8)</vt:lpstr>
      <vt:lpstr>Red Tomato Tools (8 of 8)</vt:lpstr>
      <vt:lpstr>Summary of Learning Objective 3</vt:lpstr>
      <vt:lpstr>Aggregate Planning in Excel</vt:lpstr>
      <vt:lpstr>Aggregate Planning Using Solver (1 of 8)</vt:lpstr>
      <vt:lpstr>Aggregate Planning Using Solver (2 of 8)</vt:lpstr>
      <vt:lpstr>Aggregate Planning Using Solver (3 of 8)</vt:lpstr>
      <vt:lpstr>Aggregate Planning Using Solver (4 of 8)</vt:lpstr>
      <vt:lpstr>Aggregate Planning Using Solver (5 of 8)</vt:lpstr>
      <vt:lpstr>Aggregate Planning Using Solver (6 of 8)</vt:lpstr>
      <vt:lpstr>Aggregate Planning Using Solver (7 of 8)</vt:lpstr>
      <vt:lpstr>Aggregate Planning Using Solver (8 of 8)</vt:lpstr>
      <vt:lpstr>Forecast Error in Aggregate Plans (1 of 2)</vt:lpstr>
      <vt:lpstr>Forecast Error in Aggregate Plans (2 of 2)</vt:lpstr>
      <vt:lpstr>The Role of Software in Aggregate Planning</vt:lpstr>
      <vt:lpstr>Summary of Learning Objective 4</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Supply Chain Management: Strategy, Planning, and Operation, 7e</dc:title>
  <dc:subject>Decision Science</dc:subject>
  <dc:creator>Chopra</dc:creator>
  <cp:keywords>Supply Chain Management</cp:keywords>
  <cp:lastModifiedBy>Ahmad Hussain AlNasser</cp:lastModifiedBy>
  <cp:revision>838</cp:revision>
  <dcterms:modified xsi:type="dcterms:W3CDTF">2025-11-09T08:31:51Z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